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22" r:id="rId2"/>
    <p:sldId id="323" r:id="rId3"/>
    <p:sldId id="362" r:id="rId4"/>
    <p:sldId id="325" r:id="rId5"/>
    <p:sldId id="326" r:id="rId6"/>
    <p:sldId id="327" r:id="rId7"/>
    <p:sldId id="364" r:id="rId8"/>
    <p:sldId id="329" r:id="rId9"/>
    <p:sldId id="330" r:id="rId10"/>
    <p:sldId id="278" r:id="rId11"/>
    <p:sldId id="331" r:id="rId12"/>
    <p:sldId id="332" r:id="rId13"/>
    <p:sldId id="333" r:id="rId14"/>
    <p:sldId id="334" r:id="rId15"/>
    <p:sldId id="335" r:id="rId16"/>
    <p:sldId id="336" r:id="rId17"/>
    <p:sldId id="338" r:id="rId18"/>
    <p:sldId id="339" r:id="rId19"/>
    <p:sldId id="340" r:id="rId20"/>
    <p:sldId id="341" r:id="rId21"/>
    <p:sldId id="366" r:id="rId22"/>
    <p:sldId id="343" r:id="rId23"/>
    <p:sldId id="344" r:id="rId24"/>
    <p:sldId id="345" r:id="rId25"/>
    <p:sldId id="346" r:id="rId26"/>
    <p:sldId id="347" r:id="rId27"/>
    <p:sldId id="348" r:id="rId28"/>
    <p:sldId id="350" r:id="rId29"/>
    <p:sldId id="351" r:id="rId30"/>
    <p:sldId id="352" r:id="rId31"/>
    <p:sldId id="353" r:id="rId32"/>
    <p:sldId id="354" r:id="rId33"/>
    <p:sldId id="355" r:id="rId34"/>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EEA67E"/>
    <a:srgbClr val="EBA281"/>
    <a:srgbClr val="EFAD89"/>
    <a:srgbClr val="F0AB8C"/>
    <a:srgbClr val="EFA381"/>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0" autoAdjust="0"/>
    <p:restoredTop sz="96360" autoAdjust="0"/>
  </p:normalViewPr>
  <p:slideViewPr>
    <p:cSldViewPr snapToGrid="0">
      <p:cViewPr varScale="1">
        <p:scale>
          <a:sx n="120" d="100"/>
          <a:sy n="120" d="100"/>
        </p:scale>
        <p:origin x="1781"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4003" y="6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fr-CA"/>
          </a:p>
        </p:txBody>
      </p:sp>
      <p:sp>
        <p:nvSpPr>
          <p:cNvPr id="70659" name="Rectangle 3"/>
          <p:cNvSpPr>
            <a:spLocks noGrp="1" noChangeArrowheads="1"/>
          </p:cNvSpPr>
          <p:nvPr>
            <p:ph type="dt" sz="quarter"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fr-CA"/>
          </a:p>
        </p:txBody>
      </p:sp>
      <p:sp>
        <p:nvSpPr>
          <p:cNvPr id="70660" name="Rectangle 4"/>
          <p:cNvSpPr>
            <a:spLocks noGrp="1" noChangeArrowheads="1"/>
          </p:cNvSpPr>
          <p:nvPr>
            <p:ph type="ftr" sz="quarter" idx="2"/>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fr-CA"/>
          </a:p>
        </p:txBody>
      </p:sp>
      <p:sp>
        <p:nvSpPr>
          <p:cNvPr id="70661" name="Rectangle 5"/>
          <p:cNvSpPr>
            <a:spLocks noGrp="1" noChangeArrowheads="1"/>
          </p:cNvSpPr>
          <p:nvPr>
            <p:ph type="sldNum" sz="quarter" idx="3"/>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624555A0-7C0B-4919-B167-26606C59CE67}" type="slidenum">
              <a:rPr lang="fr-CA"/>
              <a:pPr/>
              <a:t>‹#›</a:t>
            </a:fld>
            <a:endParaRPr lang="fr-CA"/>
          </a:p>
        </p:txBody>
      </p:sp>
    </p:spTree>
    <p:extLst>
      <p:ext uri="{BB962C8B-B14F-4D97-AF65-F5344CB8AC3E}">
        <p14:creationId xmlns:p14="http://schemas.microsoft.com/office/powerpoint/2010/main" val="3352362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8212D00-2460-4B80-A10C-CBE3CA2BD3B3}" type="datetimeFigureOut">
              <a:rPr lang="fr-CA" smtClean="0"/>
              <a:t>2022-04-07</a:t>
            </a:fld>
            <a:endParaRPr lang="fr-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03D726-99AA-4E6D-A693-BBE1DC661B99}" type="slidenum">
              <a:rPr lang="fr-CA" smtClean="0"/>
              <a:t>‹#›</a:t>
            </a:fld>
            <a:endParaRPr lang="fr-CA"/>
          </a:p>
        </p:txBody>
      </p:sp>
    </p:spTree>
    <p:extLst>
      <p:ext uri="{BB962C8B-B14F-4D97-AF65-F5344CB8AC3E}">
        <p14:creationId xmlns:p14="http://schemas.microsoft.com/office/powerpoint/2010/main" val="66450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E03D726-99AA-4E6D-A693-BBE1DC661B99}" type="slidenum">
              <a:rPr lang="fr-CA" smtClean="0"/>
              <a:t>5</a:t>
            </a:fld>
            <a:endParaRPr lang="fr-CA"/>
          </a:p>
        </p:txBody>
      </p:sp>
    </p:spTree>
    <p:extLst>
      <p:ext uri="{BB962C8B-B14F-4D97-AF65-F5344CB8AC3E}">
        <p14:creationId xmlns:p14="http://schemas.microsoft.com/office/powerpoint/2010/main" val="4721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Placeholder 1026">
            <a:extLst>
              <a:ext uri="{FF2B5EF4-FFF2-40B4-BE49-F238E27FC236}">
                <a16:creationId xmlns:a16="http://schemas.microsoft.com/office/drawing/2014/main" id="{6187F142-228B-45ED-8C12-2464387DE83C}"/>
              </a:ext>
            </a:extLst>
          </p:cNvPr>
          <p:cNvSpPr>
            <a:spLocks noGrp="1" noRot="1" noChangeAspect="1" noChangeArrowheads="1" noTextEdit="1"/>
          </p:cNvSpPr>
          <p:nvPr>
            <p:ph type="sldImg"/>
          </p:nvPr>
        </p:nvSpPr>
        <p:spPr>
          <a:solidFill>
            <a:srgbClr val="FFFFFF"/>
          </a:solidFill>
          <a:ln/>
        </p:spPr>
      </p:sp>
      <p:sp>
        <p:nvSpPr>
          <p:cNvPr id="49154" name="Rectangle 1027">
            <a:extLst>
              <a:ext uri="{FF2B5EF4-FFF2-40B4-BE49-F238E27FC236}">
                <a16:creationId xmlns:a16="http://schemas.microsoft.com/office/drawing/2014/main" id="{E9156ED9-0E06-4056-94DF-ABE1B1F2FB8E}"/>
              </a:ext>
            </a:extLst>
          </p:cNvPr>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r>
              <a:rPr lang="fr-CA" altLang="en-US">
                <a:latin typeface="Arial" panose="020B0604020202020204" pitchFamily="34" charset="0"/>
                <a:ea typeface="ヒラギノ角ゴ Pro W3" charset="-128"/>
              </a:rPr>
              <a:t>Dupliquez la diapositive pour ajouter d</a:t>
            </a:r>
            <a:r>
              <a:rPr lang="ja-JP" altLang="fr-CA">
                <a:latin typeface="Arial" panose="020B0604020202020204" pitchFamily="34" charset="0"/>
                <a:ea typeface="ヒラギノ角ゴ Pro W3" charset="-128"/>
              </a:rPr>
              <a:t>’</a:t>
            </a:r>
            <a:r>
              <a:rPr lang="fr-CA" altLang="ja-JP">
                <a:latin typeface="Arial" panose="020B0604020202020204" pitchFamily="34" charset="0"/>
                <a:ea typeface="ヒラギノ角ゴ Pro W3" charset="-128"/>
              </a:rPr>
              <a:t>autres figures</a:t>
            </a:r>
            <a:endParaRPr lang="fr-CA" altLang="en-US">
              <a:latin typeface="Arial" panose="020B0604020202020204" pitchFamily="34" charset="0"/>
              <a:ea typeface="ヒラギノ角ゴ Pro W3"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
                <a:solidFill>
                  <a:schemeClr val="tx1"/>
                </a:solidFill>
                <a:latin typeface="Arial Black" pitchFamily="34" charset="0"/>
              </a:defRPr>
            </a:lvl1pPr>
            <a:lvl2pPr marL="785372" indent="-302066">
              <a:defRPr sz="600">
                <a:solidFill>
                  <a:schemeClr val="tx1"/>
                </a:solidFill>
                <a:latin typeface="Arial Black" pitchFamily="34" charset="0"/>
              </a:defRPr>
            </a:lvl2pPr>
            <a:lvl3pPr marL="1208265" indent="-241653">
              <a:defRPr sz="600">
                <a:solidFill>
                  <a:schemeClr val="tx1"/>
                </a:solidFill>
                <a:latin typeface="Arial Black" pitchFamily="34" charset="0"/>
              </a:defRPr>
            </a:lvl3pPr>
            <a:lvl4pPr marL="1691571" indent="-241653">
              <a:defRPr sz="600">
                <a:solidFill>
                  <a:schemeClr val="tx1"/>
                </a:solidFill>
                <a:latin typeface="Arial Black" pitchFamily="34" charset="0"/>
              </a:defRPr>
            </a:lvl4pPr>
            <a:lvl5pPr marL="2174878" indent="-241653">
              <a:defRPr sz="600">
                <a:solidFill>
                  <a:schemeClr val="tx1"/>
                </a:solidFill>
                <a:latin typeface="Arial Black" pitchFamily="34" charset="0"/>
              </a:defRPr>
            </a:lvl5pPr>
            <a:lvl6pPr marL="2658184" indent="-241653" eaLnBrk="0" fontAlgn="base" hangingPunct="0">
              <a:spcBef>
                <a:spcPct val="0"/>
              </a:spcBef>
              <a:spcAft>
                <a:spcPct val="0"/>
              </a:spcAft>
              <a:defRPr sz="600">
                <a:solidFill>
                  <a:schemeClr val="tx1"/>
                </a:solidFill>
                <a:latin typeface="Arial Black" pitchFamily="34" charset="0"/>
              </a:defRPr>
            </a:lvl6pPr>
            <a:lvl7pPr marL="3141490" indent="-241653" eaLnBrk="0" fontAlgn="base" hangingPunct="0">
              <a:spcBef>
                <a:spcPct val="0"/>
              </a:spcBef>
              <a:spcAft>
                <a:spcPct val="0"/>
              </a:spcAft>
              <a:defRPr sz="600">
                <a:solidFill>
                  <a:schemeClr val="tx1"/>
                </a:solidFill>
                <a:latin typeface="Arial Black" pitchFamily="34" charset="0"/>
              </a:defRPr>
            </a:lvl7pPr>
            <a:lvl8pPr marL="3624796" indent="-241653" eaLnBrk="0" fontAlgn="base" hangingPunct="0">
              <a:spcBef>
                <a:spcPct val="0"/>
              </a:spcBef>
              <a:spcAft>
                <a:spcPct val="0"/>
              </a:spcAft>
              <a:defRPr sz="600">
                <a:solidFill>
                  <a:schemeClr val="tx1"/>
                </a:solidFill>
                <a:latin typeface="Arial Black" pitchFamily="34" charset="0"/>
              </a:defRPr>
            </a:lvl8pPr>
            <a:lvl9pPr marL="4108102" indent="-241653" eaLnBrk="0" fontAlgn="base" hangingPunct="0">
              <a:spcBef>
                <a:spcPct val="0"/>
              </a:spcBef>
              <a:spcAft>
                <a:spcPct val="0"/>
              </a:spcAft>
              <a:defRPr sz="600">
                <a:solidFill>
                  <a:schemeClr val="tx1"/>
                </a:solidFill>
                <a:latin typeface="Arial Black" pitchFamily="34" charset="0"/>
              </a:defRPr>
            </a:lvl9pPr>
          </a:lstStyle>
          <a:p>
            <a:fld id="{AF50AA86-BB4A-4373-B255-752975FAA338}" type="slidenum">
              <a:rPr lang="en-US" altLang="fr-FR" sz="1300">
                <a:latin typeface="Arial" pitchFamily="34" charset="0"/>
              </a:rPr>
              <a:pPr/>
              <a:t>21</a:t>
            </a:fld>
            <a:endParaRPr lang="en-US" altLang="fr-FR" sz="1300">
              <a:latin typeface="Arial" pitchFamily="34"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fr-FR" altLang="fr-FR">
              <a:solidFill>
                <a:srgbClr val="000000"/>
              </a:solidFill>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une même ventilation minute, une respiration lente et profonde est plus efficace qu’une respiration rapide et superficielle parce que la première permet une plus importante ventilation alvéolaire.  Ce fait est directement démontré par les calculs fournis en exemple dans le tableau 22.3. Remarquez ainsi que dans les 3 cas la ventilation minute est la même (10 L/min) alors que la ventilation alvéolaire est la plus grande avec la respiration lente mais dont le volume courant est le plus élevé, c’est-à-dire dont la respiration est la plus profonde. La raison est qu’une partie de l’air inspiré demeure nécessairement dans l’espace mort et ne contribue aux échanges gazeux. À la limite, si le volume courant était plus petit ou égal au volume de l’espace mort (150 </a:t>
            </a:r>
            <a:r>
              <a:rPr lang="fr-FR" dirty="0" err="1"/>
              <a:t>mL</a:t>
            </a:r>
            <a:r>
              <a:rPr lang="fr-FR" dirty="0"/>
              <a:t> dans l’exemple), il n’y aurait pas d’échange d’air dans les alvéoles, peu importe la fréquence respiratoire, ce qui équivaudrait à un arrêt respiratoire. </a:t>
            </a:r>
            <a:endParaRPr lang="en-CA" dirty="0"/>
          </a:p>
        </p:txBody>
      </p:sp>
      <p:sp>
        <p:nvSpPr>
          <p:cNvPr id="4" name="Slide Number Placeholder 3"/>
          <p:cNvSpPr>
            <a:spLocks noGrp="1"/>
          </p:cNvSpPr>
          <p:nvPr>
            <p:ph type="sldNum" sz="quarter" idx="5"/>
          </p:nvPr>
        </p:nvSpPr>
        <p:spPr/>
        <p:txBody>
          <a:bodyPr/>
          <a:lstStyle/>
          <a:p>
            <a:fld id="{3E03D726-99AA-4E6D-A693-BBE1DC661B99}" type="slidenum">
              <a:rPr lang="fr-CA" smtClean="0"/>
              <a:t>23</a:t>
            </a:fld>
            <a:endParaRPr lang="fr-CA"/>
          </a:p>
        </p:txBody>
      </p:sp>
    </p:spTree>
    <p:extLst>
      <p:ext uri="{BB962C8B-B14F-4D97-AF65-F5344CB8AC3E}">
        <p14:creationId xmlns:p14="http://schemas.microsoft.com/office/powerpoint/2010/main" val="3027104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03D726-99AA-4E6D-A693-BBE1DC661B99}" type="slidenum">
              <a:rPr lang="fr-CA" smtClean="0"/>
              <a:t>24</a:t>
            </a:fld>
            <a:endParaRPr lang="fr-CA"/>
          </a:p>
        </p:txBody>
      </p:sp>
    </p:spTree>
    <p:extLst>
      <p:ext uri="{BB962C8B-B14F-4D97-AF65-F5344CB8AC3E}">
        <p14:creationId xmlns:p14="http://schemas.microsoft.com/office/powerpoint/2010/main" val="54574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0560" y="4482192"/>
            <a:ext cx="6244044" cy="4940481"/>
          </a:xfrm>
        </p:spPr>
        <p:txBody>
          <a:bodyPr/>
          <a:lstStyle/>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La raison est que les quantités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et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présentes dans les alvéoles proviennent d’un équilibre entre leurs volumes qui arrivent aux alvéoles (qui dépendent de la ventilation alvéolaire) et leurs échanges avec le sang. Avec une ventilation alvéolaire normale, la quantité d’oxygène captée par le sang est plus rapide que celle fournie par la ventilation, ce qui contribue à diminuer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Inversement, la quantité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libérée par le sang dans l’air alvéolaire est plus rapide que l’expulsion de ce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durant l’expiration, ce qui provoque une accumulation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l’air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sz="1050" u="sng"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En ce qui concerne l’O</a:t>
            </a:r>
            <a:r>
              <a:rPr lang="fr-CA" sz="1050" u="sng"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une augmentation de la ventilation alvéolaire provoque une augmentation de la quantité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qui se rend aux alvéoles et donc une augmentation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une ventilation extrême,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les alvéoles devrait approcher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de l’air inspiré une fois que cet air est devenu saturé en vapeur d’eau. L’évaporation de l’eau dans les voies respiratoires humidifie en effet l’air inspiré, ce qui provoque une dilution des gaz présents dans cet air, soit principalement le N</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et l’O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À la température corporelle, la PH</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O de l’air saturé en eau est ainsi de 47 mm Hg (voir tableau 22.4). Puisque la pression totale demeure constante dans les voies respiratoires, cet ajout de vapeur d’eau provoque une diminution équivalente des gaz atmosphériques.</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Valeur limite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 %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l’air inspiré (20,9%) x (</a:t>
            </a:r>
            <a:r>
              <a:rPr lang="fr-CA" sz="1050" dirty="0" err="1">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Patmosphérique</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PH</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O)</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marL="2070735"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0,209 x (760 – 47) = 149 mm Hg</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Conclusion :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peut théoriquement augmenter de 107 mm Hg jusqu’à 149 mm Hg avec une ventilation maximale. Notons que, inversement, une diminution de la ventilation causerait une diminution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 arrêt de la respiration, l’oxygène initialement présent dans les alvéoles serait rapidement capté par le sang, avec une diminution conséquente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sz="1050" u="sng"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En ce qui concerne le CO</a:t>
            </a:r>
            <a:r>
              <a:rPr lang="fr-CA" sz="1050" u="sng"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une augmentation de la ventilation alvéolaire provoque une augmentation de la quantité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qui est expulsé durant l’expiration et donc une diminution de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une ventilation extrême,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les alvéoles devrait théoriquement approcher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de l’air inspiré, soit  des valeurs très faibles. </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Dans les faits, il peut être démontré que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est inversement proportionnelle à la ventilation alvéolaire : (</a:t>
            </a:r>
            <a:r>
              <a:rPr lang="fr-CA" sz="1050" b="1"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PCO</a:t>
            </a:r>
            <a:r>
              <a:rPr lang="fr-CA" sz="1050" b="1"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 </a:t>
            </a:r>
            <a:r>
              <a:rPr lang="fr-CA" sz="1050" b="1"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alvéolaire) α (1/Ventilation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Cette simple relation est extrêmement importante et utile. Retenons ici que, par exemple, le fait de doubler la ventilation alvéolaire devrait diminuer de moitié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Inversement, une diminution de moitié de la ventilation alvéolaire doublerait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03D726-99AA-4E6D-A693-BBE1DC661B99}" type="slidenum">
              <a:rPr lang="fr-CA" smtClean="0"/>
              <a:t>25</a:t>
            </a:fld>
            <a:endParaRPr lang="fr-CA"/>
          </a:p>
        </p:txBody>
      </p:sp>
    </p:spTree>
    <p:extLst>
      <p:ext uri="{BB962C8B-B14F-4D97-AF65-F5344CB8AC3E}">
        <p14:creationId xmlns:p14="http://schemas.microsoft.com/office/powerpoint/2010/main" val="395126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03D726-99AA-4E6D-A693-BBE1DC661B99}" type="slidenum">
              <a:rPr lang="fr-CA" smtClean="0"/>
              <a:t>26</a:t>
            </a:fld>
            <a:endParaRPr lang="fr-CA"/>
          </a:p>
        </p:txBody>
      </p:sp>
    </p:spTree>
    <p:extLst>
      <p:ext uri="{BB962C8B-B14F-4D97-AF65-F5344CB8AC3E}">
        <p14:creationId xmlns:p14="http://schemas.microsoft.com/office/powerpoint/2010/main" val="226881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fr-CA" dirty="0">
                <a:effectLst/>
                <a:latin typeface="Calibri" panose="020F0502020204030204" pitchFamily="34" charset="0"/>
                <a:ea typeface="MS Mincho" panose="02020609040205080304" pitchFamily="49" charset="-128"/>
                <a:cs typeface="Times New Roman" panose="02020603050405020304" pitchFamily="18" charset="0"/>
              </a:rPr>
              <a:t>Durant un exercice, les cellules musculaires squelettiques utilisent davantage d’O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pour produire l’ATP nécessaire à leur contraction. La PO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à l’intérieur des cellules diminue alors, ce qui augmente le gradient de pression partielle entre le sang et les cellules, favorisant ainsi une plus grande diffusion d’O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dans les cellules.</a:t>
            </a:r>
            <a:endParaRPr lang="en-CA"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dirty="0">
                <a:effectLst/>
                <a:latin typeface="Calibri" panose="020F0502020204030204" pitchFamily="34" charset="0"/>
                <a:ea typeface="MS Mincho" panose="02020609040205080304" pitchFamily="49" charset="-128"/>
                <a:cs typeface="Times New Roman" panose="02020603050405020304" pitchFamily="18" charset="0"/>
              </a:rPr>
              <a:t>L’augmentation de la production aérobie d’ATP entraîne aussi une formation accrue de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dans les cellules musculaires, ce qui cause une augmentation de la PCO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intracellulaire. L’augmentation du gradient de pression partielle de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entre l’intérieur des cellules et le sang favorise ainsi une plus grande diffusion du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vers l’extérieur des cellules.</a:t>
            </a:r>
            <a:endParaRPr lang="en-CA"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03D726-99AA-4E6D-A693-BBE1DC661B99}" type="slidenum">
              <a:rPr lang="fr-CA" smtClean="0"/>
              <a:t>28</a:t>
            </a:fld>
            <a:endParaRPr lang="fr-CA"/>
          </a:p>
        </p:txBody>
      </p:sp>
    </p:spTree>
    <p:extLst>
      <p:ext uri="{BB962C8B-B14F-4D97-AF65-F5344CB8AC3E}">
        <p14:creationId xmlns:p14="http://schemas.microsoft.com/office/powerpoint/2010/main" val="1019373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69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8260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396875"/>
          </a:xfrm>
          <a:prstGeom prst="rect">
            <a:avLst/>
          </a:prstGeom>
        </p:spPr>
        <p:txBody>
          <a:bodyPr/>
          <a:lstStyle/>
          <a:p>
            <a:r>
              <a:rPr lang="fr-FR"/>
              <a:t>Cliquez pour modifier le style du titre</a:t>
            </a:r>
            <a:endParaRPr lang="fr-CA"/>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Rectangle 19"/>
          <p:cNvSpPr>
            <a:spLocks noGrp="1" noChangeArrowheads="1"/>
          </p:cNvSpPr>
          <p:nvPr>
            <p:ph type="ftr" sz="quarter" idx="10"/>
          </p:nvPr>
        </p:nvSpPr>
        <p:spPr>
          <a:xfrm>
            <a:off x="87313" y="6553200"/>
            <a:ext cx="5399087" cy="179388"/>
          </a:xfrm>
          <a:prstGeom prst="rect">
            <a:avLst/>
          </a:prstGeom>
          <a:ln/>
        </p:spPr>
        <p:txBody>
          <a:bodyPr/>
          <a:lstStyle>
            <a:lvl1pPr>
              <a:defRPr/>
            </a:lvl1pPr>
          </a:lstStyle>
          <a:p>
            <a:pPr>
              <a:defRPr/>
            </a:pPr>
            <a:r>
              <a:rPr lang="fr-CA"/>
              <a:t>© Pearson ERPI, tous droits réservés.</a:t>
            </a:r>
            <a:endParaRPr lang="en-GB"/>
          </a:p>
        </p:txBody>
      </p:sp>
    </p:spTree>
    <p:extLst>
      <p:ext uri="{BB962C8B-B14F-4D97-AF65-F5344CB8AC3E}">
        <p14:creationId xmlns:p14="http://schemas.microsoft.com/office/powerpoint/2010/main" val="2692443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Line 7"/>
          <p:cNvSpPr>
            <a:spLocks noChangeShapeType="1"/>
          </p:cNvSpPr>
          <p:nvPr userDrawn="1"/>
        </p:nvSpPr>
        <p:spPr bwMode="auto">
          <a:xfrm>
            <a:off x="293688" y="149225"/>
            <a:ext cx="85867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
        <p:nvSpPr>
          <p:cNvPr id="6" name="Line 8"/>
          <p:cNvSpPr>
            <a:spLocks noChangeShapeType="1"/>
          </p:cNvSpPr>
          <p:nvPr userDrawn="1"/>
        </p:nvSpPr>
        <p:spPr bwMode="auto">
          <a:xfrm>
            <a:off x="298450" y="182563"/>
            <a:ext cx="8586788" cy="0"/>
          </a:xfrm>
          <a:prstGeom prst="line">
            <a:avLst/>
          </a:prstGeom>
          <a:noFill/>
          <a:ln w="38100">
            <a:solidFill>
              <a:srgbClr val="D9E3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Tree>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28600" y="296500"/>
            <a:ext cx="8686800" cy="165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marL="360363" indent="-360363">
              <a:defRPr>
                <a:solidFill>
                  <a:schemeClr val="tx1"/>
                </a:solidFill>
                <a:latin typeface="Arial" charset="0"/>
              </a:defRPr>
            </a:lvl1pPr>
            <a:lvl2pPr marL="1093788" indent="-457200">
              <a:defRPr>
                <a:solidFill>
                  <a:schemeClr val="tx1"/>
                </a:solidFill>
                <a:latin typeface="Arial" charset="0"/>
              </a:defRPr>
            </a:lvl2pPr>
            <a:lvl3pPr marL="1730375" indent="-457200">
              <a:defRPr>
                <a:solidFill>
                  <a:schemeClr val="tx1"/>
                </a:solidFill>
                <a:latin typeface="Arial" charset="0"/>
              </a:defRPr>
            </a:lvl3pPr>
            <a:lvl4pPr marL="2366963" indent="-457200">
              <a:defRPr>
                <a:solidFill>
                  <a:schemeClr val="tx1"/>
                </a:solidFill>
                <a:latin typeface="Arial" charset="0"/>
              </a:defRPr>
            </a:lvl4pPr>
            <a:lvl5pPr marL="3003550" indent="-457200">
              <a:defRPr>
                <a:solidFill>
                  <a:schemeClr val="tx1"/>
                </a:solidFill>
                <a:latin typeface="Arial" charset="0"/>
              </a:defRPr>
            </a:lvl5pPr>
            <a:lvl6pPr marL="3460750" indent="-457200" fontAlgn="base">
              <a:spcBef>
                <a:spcPct val="0"/>
              </a:spcBef>
              <a:spcAft>
                <a:spcPct val="0"/>
              </a:spcAft>
              <a:defRPr>
                <a:solidFill>
                  <a:schemeClr val="tx1"/>
                </a:solidFill>
                <a:latin typeface="Arial" charset="0"/>
              </a:defRPr>
            </a:lvl6pPr>
            <a:lvl7pPr marL="3917950" indent="-457200" fontAlgn="base">
              <a:spcBef>
                <a:spcPct val="0"/>
              </a:spcBef>
              <a:spcAft>
                <a:spcPct val="0"/>
              </a:spcAft>
              <a:defRPr>
                <a:solidFill>
                  <a:schemeClr val="tx1"/>
                </a:solidFill>
                <a:latin typeface="Arial" charset="0"/>
              </a:defRPr>
            </a:lvl7pPr>
            <a:lvl8pPr marL="4375150" indent="-457200" fontAlgn="base">
              <a:spcBef>
                <a:spcPct val="0"/>
              </a:spcBef>
              <a:spcAft>
                <a:spcPct val="0"/>
              </a:spcAft>
              <a:defRPr>
                <a:solidFill>
                  <a:schemeClr val="tx1"/>
                </a:solidFill>
                <a:latin typeface="Arial" charset="0"/>
              </a:defRPr>
            </a:lvl8pPr>
            <a:lvl9pPr marL="4832350" indent="-457200" fontAlgn="base">
              <a:spcBef>
                <a:spcPct val="0"/>
              </a:spcBef>
              <a:spcAft>
                <a:spcPct val="0"/>
              </a:spcAft>
              <a:defRPr>
                <a:solidFill>
                  <a:schemeClr val="tx1"/>
                </a:solidFill>
                <a:latin typeface="Arial" charset="0"/>
              </a:defRPr>
            </a:lvl9pPr>
          </a:lstStyle>
          <a:p>
            <a:pPr algn="ctr" eaLnBrk="0" hangingPunct="0"/>
            <a:r>
              <a:rPr lang="en-US" sz="3600" dirty="0">
                <a:solidFill>
                  <a:srgbClr val="0000FF"/>
                </a:solidFill>
              </a:rPr>
              <a:t>Section 8</a:t>
            </a:r>
          </a:p>
          <a:p>
            <a:pPr algn="ctr" eaLnBrk="0" hangingPunct="0">
              <a:spcBef>
                <a:spcPts val="300"/>
              </a:spcBef>
            </a:pPr>
            <a:r>
              <a:rPr lang="fr-FR" sz="3600" b="1" dirty="0">
                <a:solidFill>
                  <a:srgbClr val="0000FF"/>
                </a:solidFill>
              </a:rPr>
              <a:t>Le système respiratoire</a:t>
            </a:r>
            <a:endParaRPr lang="fr-FR" sz="3600" dirty="0">
              <a:solidFill>
                <a:srgbClr val="0000FF"/>
              </a:solidFill>
            </a:endParaRPr>
          </a:p>
          <a:p>
            <a:pPr algn="ctr" eaLnBrk="0" hangingPunct="0">
              <a:spcBef>
                <a:spcPts val="600"/>
              </a:spcBef>
            </a:pPr>
            <a:r>
              <a:rPr lang="fr-FR" sz="2800" dirty="0">
                <a:solidFill>
                  <a:srgbClr val="0000FF"/>
                </a:solidFill>
              </a:rPr>
              <a:t>(Chapitre 22)</a:t>
            </a:r>
          </a:p>
        </p:txBody>
      </p:sp>
      <p:pic>
        <p:nvPicPr>
          <p:cNvPr id="75779" name="Picture 3" descr="22-07Conducting_UN.jpg"/>
          <p:cNvPicPr>
            <a:picLocks noChangeAspect="1" noChangeArrowheads="1"/>
          </p:cNvPicPr>
          <p:nvPr/>
        </p:nvPicPr>
        <p:blipFill>
          <a:blip r:embed="rId2" cstate="print">
            <a:extLst>
              <a:ext uri="{28A0092B-C50C-407E-A947-70E740481C1C}">
                <a14:useLocalDpi xmlns:a14="http://schemas.microsoft.com/office/drawing/2010/main" val="0"/>
              </a:ext>
            </a:extLst>
          </a:blip>
          <a:srcRect b="5730"/>
          <a:stretch>
            <a:fillRect/>
          </a:stretch>
        </p:blipFill>
        <p:spPr bwMode="auto">
          <a:xfrm>
            <a:off x="1824851" y="2277925"/>
            <a:ext cx="5947974" cy="3692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Content Placeholder 1">
            <a:extLst>
              <a:ext uri="{FF2B5EF4-FFF2-40B4-BE49-F238E27FC236}">
                <a16:creationId xmlns:a16="http://schemas.microsoft.com/office/drawing/2014/main" id="{2DDBF6FE-BC15-4B69-BEBE-D25F7667A828}"/>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5723"/>
          <a:stretch/>
        </p:blipFill>
        <p:spPr>
          <a:xfrm>
            <a:off x="744719" y="402386"/>
            <a:ext cx="7918796" cy="529558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 Box 3"/>
          <p:cNvSpPr txBox="1">
            <a:spLocks noChangeArrowheads="1"/>
          </p:cNvSpPr>
          <p:nvPr/>
        </p:nvSpPr>
        <p:spPr bwMode="auto">
          <a:xfrm>
            <a:off x="199482" y="234588"/>
            <a:ext cx="7546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a:solidFill>
                  <a:schemeClr val="tx1"/>
                </a:solidFill>
                <a:latin typeface="Arial" charset="0"/>
              </a:defRPr>
            </a:lvl1pPr>
            <a:lvl2pPr marL="1066800" indent="-609600">
              <a:defRPr>
                <a:solidFill>
                  <a:schemeClr val="tx1"/>
                </a:solidFill>
                <a:latin typeface="Arial" charset="0"/>
              </a:defRPr>
            </a:lvl2pPr>
            <a:lvl3pPr marL="1524000" indent="-609600">
              <a:defRPr>
                <a:solidFill>
                  <a:schemeClr val="tx1"/>
                </a:solidFill>
                <a:latin typeface="Arial" charset="0"/>
              </a:defRPr>
            </a:lvl3pPr>
            <a:lvl4pPr marL="1981200" indent="-609600">
              <a:defRPr>
                <a:solidFill>
                  <a:schemeClr val="tx1"/>
                </a:solidFill>
                <a:latin typeface="Arial" charset="0"/>
              </a:defRPr>
            </a:lvl4pPr>
            <a:lvl5pPr marL="2438400" indent="-609600">
              <a:defRPr>
                <a:solidFill>
                  <a:schemeClr val="tx1"/>
                </a:solidFill>
                <a:latin typeface="Arial" charset="0"/>
              </a:defRPr>
            </a:lvl5pPr>
            <a:lvl6pPr marL="2895600" indent="-609600" fontAlgn="base">
              <a:spcBef>
                <a:spcPct val="0"/>
              </a:spcBef>
              <a:spcAft>
                <a:spcPct val="0"/>
              </a:spcAft>
              <a:defRPr>
                <a:solidFill>
                  <a:schemeClr val="tx1"/>
                </a:solidFill>
                <a:latin typeface="Arial" charset="0"/>
              </a:defRPr>
            </a:lvl6pPr>
            <a:lvl7pPr marL="3352800" indent="-609600" fontAlgn="base">
              <a:spcBef>
                <a:spcPct val="0"/>
              </a:spcBef>
              <a:spcAft>
                <a:spcPct val="0"/>
              </a:spcAft>
              <a:defRPr>
                <a:solidFill>
                  <a:schemeClr val="tx1"/>
                </a:solidFill>
                <a:latin typeface="Arial" charset="0"/>
              </a:defRPr>
            </a:lvl7pPr>
            <a:lvl8pPr marL="3810000" indent="-609600" fontAlgn="base">
              <a:spcBef>
                <a:spcPct val="0"/>
              </a:spcBef>
              <a:spcAft>
                <a:spcPct val="0"/>
              </a:spcAft>
              <a:defRPr>
                <a:solidFill>
                  <a:schemeClr val="tx1"/>
                </a:solidFill>
                <a:latin typeface="Arial" charset="0"/>
              </a:defRPr>
            </a:lvl8pPr>
            <a:lvl9pPr marL="4267200"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rPr>
              <a:t>8.3  </a:t>
            </a:r>
            <a:r>
              <a:rPr lang="fr-CA" sz="2400" b="1" dirty="0">
                <a:solidFill>
                  <a:srgbClr val="0000FF"/>
                </a:solidFill>
              </a:rPr>
              <a:t>Décrire les structures de la zone respiratoire</a:t>
            </a:r>
          </a:p>
        </p:txBody>
      </p:sp>
      <p:sp>
        <p:nvSpPr>
          <p:cNvPr id="84997" name="Text Box 5"/>
          <p:cNvSpPr txBox="1">
            <a:spLocks noChangeArrowheads="1"/>
          </p:cNvSpPr>
          <p:nvPr/>
        </p:nvSpPr>
        <p:spPr bwMode="auto">
          <a:xfrm>
            <a:off x="8138553" y="6170056"/>
            <a:ext cx="877888"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22.10</a:t>
            </a:r>
          </a:p>
        </p:txBody>
      </p:sp>
      <p:grpSp>
        <p:nvGrpSpPr>
          <p:cNvPr id="7" name="Group 6"/>
          <p:cNvGrpSpPr/>
          <p:nvPr/>
        </p:nvGrpSpPr>
        <p:grpSpPr>
          <a:xfrm>
            <a:off x="3258358" y="878595"/>
            <a:ext cx="6156101" cy="5248632"/>
            <a:chOff x="885825" y="263525"/>
            <a:chExt cx="8206668" cy="6264275"/>
          </a:xfrm>
        </p:grpSpPr>
        <p:pic>
          <p:nvPicPr>
            <p:cNvPr id="8" name="Picture 24" descr="figure_22_08_unlabeled"/>
            <p:cNvPicPr>
              <a:picLocks noChangeAspect="1" noChangeArrowheads="1"/>
            </p:cNvPicPr>
            <p:nvPr/>
          </p:nvPicPr>
          <p:blipFill>
            <a:blip r:embed="rId2" cstate="print"/>
            <a:srcRect b="2760"/>
            <a:stretch>
              <a:fillRect/>
            </a:stretch>
          </p:blipFill>
          <p:spPr bwMode="auto">
            <a:xfrm>
              <a:off x="885825" y="263525"/>
              <a:ext cx="7158038" cy="6264275"/>
            </a:xfrm>
            <a:prstGeom prst="rect">
              <a:avLst/>
            </a:prstGeom>
            <a:noFill/>
            <a:ln w="9525">
              <a:noFill/>
              <a:miter lim="800000"/>
              <a:headEnd/>
              <a:tailEnd/>
            </a:ln>
          </p:spPr>
        </p:pic>
        <p:sp>
          <p:nvSpPr>
            <p:cNvPr id="9" name="Text Box 25"/>
            <p:cNvSpPr txBox="1">
              <a:spLocks noChangeArrowheads="1"/>
            </p:cNvSpPr>
            <p:nvPr/>
          </p:nvSpPr>
          <p:spPr bwMode="auto">
            <a:xfrm>
              <a:off x="3676998" y="684565"/>
              <a:ext cx="1543310" cy="293866"/>
            </a:xfrm>
            <a:prstGeom prst="rect">
              <a:avLst/>
            </a:prstGeom>
            <a:noFill/>
            <a:ln w="9525">
              <a:noFill/>
              <a:miter lim="800000"/>
              <a:headEnd/>
              <a:tailEnd/>
            </a:ln>
          </p:spPr>
          <p:txBody>
            <a:bodyPr wrap="none">
              <a:spAutoFit/>
            </a:bodyPr>
            <a:lstStyle/>
            <a:p>
              <a:r>
                <a:rPr lang="fr-CA" sz="1000" b="1" dirty="0">
                  <a:latin typeface="Calibri" pitchFamily="34" charset="0"/>
                </a:rPr>
                <a:t>Conduit alvéolaire</a:t>
              </a:r>
            </a:p>
          </p:txBody>
        </p:sp>
        <p:sp>
          <p:nvSpPr>
            <p:cNvPr id="10" name="Text Box 26"/>
            <p:cNvSpPr txBox="1">
              <a:spLocks noChangeArrowheads="1"/>
            </p:cNvSpPr>
            <p:nvPr/>
          </p:nvSpPr>
          <p:spPr bwMode="auto">
            <a:xfrm>
              <a:off x="3591939" y="1348139"/>
              <a:ext cx="1174033" cy="477534"/>
            </a:xfrm>
            <a:prstGeom prst="rect">
              <a:avLst/>
            </a:prstGeom>
            <a:noFill/>
            <a:ln w="9525">
              <a:noFill/>
              <a:miter lim="800000"/>
              <a:headEnd/>
              <a:tailEnd/>
            </a:ln>
          </p:spPr>
          <p:txBody>
            <a:bodyPr wrap="square">
              <a:spAutoFit/>
            </a:bodyPr>
            <a:lstStyle/>
            <a:p>
              <a:r>
                <a:rPr lang="fr-CA" sz="1000" b="1" dirty="0">
                  <a:latin typeface="Calibri" pitchFamily="34" charset="0"/>
                </a:rPr>
                <a:t>Bronchioles respiratoires</a:t>
              </a:r>
            </a:p>
          </p:txBody>
        </p:sp>
        <p:sp>
          <p:nvSpPr>
            <p:cNvPr id="11" name="Text Box 28"/>
            <p:cNvSpPr txBox="1">
              <a:spLocks noChangeArrowheads="1"/>
            </p:cNvSpPr>
            <p:nvPr/>
          </p:nvSpPr>
          <p:spPr bwMode="auto">
            <a:xfrm>
              <a:off x="2958393" y="1858231"/>
              <a:ext cx="1223963" cy="477534"/>
            </a:xfrm>
            <a:prstGeom prst="rect">
              <a:avLst/>
            </a:prstGeom>
            <a:noFill/>
            <a:ln w="9525">
              <a:noFill/>
              <a:miter lim="800000"/>
              <a:headEnd/>
              <a:tailEnd/>
            </a:ln>
          </p:spPr>
          <p:txBody>
            <a:bodyPr>
              <a:spAutoFit/>
            </a:bodyPr>
            <a:lstStyle/>
            <a:p>
              <a:r>
                <a:rPr lang="fr-CA" sz="1000" b="1" dirty="0">
                  <a:latin typeface="Calibri" pitchFamily="34" charset="0"/>
                </a:rPr>
                <a:t>Bronchiole terminale</a:t>
              </a:r>
            </a:p>
          </p:txBody>
        </p:sp>
        <p:sp>
          <p:nvSpPr>
            <p:cNvPr id="12" name="Text Box 29"/>
            <p:cNvSpPr txBox="1">
              <a:spLocks noChangeArrowheads="1"/>
            </p:cNvSpPr>
            <p:nvPr/>
          </p:nvSpPr>
          <p:spPr bwMode="auto">
            <a:xfrm>
              <a:off x="6607469" y="471260"/>
              <a:ext cx="1223963" cy="477534"/>
            </a:xfrm>
            <a:prstGeom prst="rect">
              <a:avLst/>
            </a:prstGeom>
            <a:noFill/>
            <a:ln w="9525">
              <a:noFill/>
              <a:miter lim="800000"/>
              <a:headEnd/>
              <a:tailEnd/>
            </a:ln>
          </p:spPr>
          <p:txBody>
            <a:bodyPr>
              <a:spAutoFit/>
            </a:bodyPr>
            <a:lstStyle/>
            <a:p>
              <a:r>
                <a:rPr lang="fr-CA" sz="1000" b="1" dirty="0">
                  <a:latin typeface="Calibri" pitchFamily="34" charset="0"/>
                </a:rPr>
                <a:t>Alvéoles pulmonaires</a:t>
              </a:r>
            </a:p>
          </p:txBody>
        </p:sp>
        <p:sp>
          <p:nvSpPr>
            <p:cNvPr id="13" name="Text Box 30"/>
            <p:cNvSpPr txBox="1">
              <a:spLocks noChangeArrowheads="1"/>
            </p:cNvSpPr>
            <p:nvPr/>
          </p:nvSpPr>
          <p:spPr bwMode="auto">
            <a:xfrm>
              <a:off x="6821781" y="1328510"/>
              <a:ext cx="1086065" cy="477534"/>
            </a:xfrm>
            <a:prstGeom prst="rect">
              <a:avLst/>
            </a:prstGeom>
            <a:noFill/>
            <a:ln w="9525">
              <a:noFill/>
              <a:miter lim="800000"/>
              <a:headEnd/>
              <a:tailEnd/>
            </a:ln>
          </p:spPr>
          <p:txBody>
            <a:bodyPr wrap="square">
              <a:spAutoFit/>
            </a:bodyPr>
            <a:lstStyle/>
            <a:p>
              <a:r>
                <a:rPr lang="fr-CA" sz="1000" b="1" dirty="0">
                  <a:latin typeface="Calibri" pitchFamily="34" charset="0"/>
                </a:rPr>
                <a:t>Conduit alvéolaire</a:t>
              </a:r>
            </a:p>
          </p:txBody>
        </p:sp>
        <p:sp>
          <p:nvSpPr>
            <p:cNvPr id="14" name="Text Box 31"/>
            <p:cNvSpPr txBox="1">
              <a:spLocks noChangeArrowheads="1"/>
            </p:cNvSpPr>
            <p:nvPr/>
          </p:nvSpPr>
          <p:spPr bwMode="auto">
            <a:xfrm>
              <a:off x="7221831" y="1949222"/>
              <a:ext cx="1055687" cy="477534"/>
            </a:xfrm>
            <a:prstGeom prst="rect">
              <a:avLst/>
            </a:prstGeom>
            <a:noFill/>
            <a:ln w="9525">
              <a:noFill/>
              <a:miter lim="800000"/>
              <a:headEnd/>
              <a:tailEnd/>
            </a:ln>
          </p:spPr>
          <p:txBody>
            <a:bodyPr>
              <a:spAutoFit/>
            </a:bodyPr>
            <a:lstStyle/>
            <a:p>
              <a:r>
                <a:rPr lang="fr-CA" sz="1000" b="1" dirty="0">
                  <a:latin typeface="Calibri" pitchFamily="34" charset="0"/>
                </a:rPr>
                <a:t>Saccule alvéolaire</a:t>
              </a:r>
            </a:p>
          </p:txBody>
        </p:sp>
        <p:sp>
          <p:nvSpPr>
            <p:cNvPr id="15" name="Text Box 32"/>
            <p:cNvSpPr txBox="1">
              <a:spLocks noChangeArrowheads="1"/>
            </p:cNvSpPr>
            <p:nvPr/>
          </p:nvSpPr>
          <p:spPr bwMode="auto">
            <a:xfrm>
              <a:off x="4907256" y="3465865"/>
              <a:ext cx="1592753" cy="477534"/>
            </a:xfrm>
            <a:prstGeom prst="rect">
              <a:avLst/>
            </a:prstGeom>
            <a:noFill/>
            <a:ln w="9525">
              <a:noFill/>
              <a:miter lim="800000"/>
              <a:headEnd/>
              <a:tailEnd/>
            </a:ln>
          </p:spPr>
          <p:txBody>
            <a:bodyPr wrap="square">
              <a:spAutoFit/>
            </a:bodyPr>
            <a:lstStyle/>
            <a:p>
              <a:r>
                <a:rPr lang="fr-CA" sz="1000" b="1" dirty="0">
                  <a:latin typeface="Calibri" pitchFamily="34" charset="0"/>
                </a:rPr>
                <a:t>Bronchiole respiratoire</a:t>
              </a:r>
            </a:p>
          </p:txBody>
        </p:sp>
        <p:sp>
          <p:nvSpPr>
            <p:cNvPr id="16" name="Text Box 33"/>
            <p:cNvSpPr txBox="1">
              <a:spLocks noChangeArrowheads="1"/>
            </p:cNvSpPr>
            <p:nvPr/>
          </p:nvSpPr>
          <p:spPr bwMode="auto">
            <a:xfrm>
              <a:off x="4827054" y="3925156"/>
              <a:ext cx="1057275" cy="477534"/>
            </a:xfrm>
            <a:prstGeom prst="rect">
              <a:avLst/>
            </a:prstGeom>
            <a:noFill/>
            <a:ln w="9525">
              <a:noFill/>
              <a:miter lim="800000"/>
              <a:headEnd/>
              <a:tailEnd/>
            </a:ln>
          </p:spPr>
          <p:txBody>
            <a:bodyPr>
              <a:spAutoFit/>
            </a:bodyPr>
            <a:lstStyle/>
            <a:p>
              <a:r>
                <a:rPr lang="fr-CA" sz="1000" b="1" dirty="0">
                  <a:latin typeface="Calibri" pitchFamily="34" charset="0"/>
                </a:rPr>
                <a:t>Conduit alvéolaire</a:t>
              </a:r>
            </a:p>
          </p:txBody>
        </p:sp>
        <p:sp>
          <p:nvSpPr>
            <p:cNvPr id="17" name="Text Box 34"/>
            <p:cNvSpPr txBox="1">
              <a:spLocks noChangeArrowheads="1"/>
            </p:cNvSpPr>
            <p:nvPr/>
          </p:nvSpPr>
          <p:spPr bwMode="auto">
            <a:xfrm>
              <a:off x="4920543" y="5354486"/>
              <a:ext cx="885127" cy="293866"/>
            </a:xfrm>
            <a:prstGeom prst="rect">
              <a:avLst/>
            </a:prstGeom>
            <a:noFill/>
            <a:ln w="9525">
              <a:noFill/>
              <a:miter lim="800000"/>
              <a:headEnd/>
              <a:tailEnd/>
            </a:ln>
          </p:spPr>
          <p:txBody>
            <a:bodyPr wrap="none">
              <a:spAutoFit/>
            </a:bodyPr>
            <a:lstStyle/>
            <a:p>
              <a:r>
                <a:rPr lang="fr-CA" sz="1000" b="1" dirty="0">
                  <a:latin typeface="Calibri" pitchFamily="34" charset="0"/>
                </a:rPr>
                <a:t>Alvéoles </a:t>
              </a:r>
            </a:p>
          </p:txBody>
        </p:sp>
        <p:sp>
          <p:nvSpPr>
            <p:cNvPr id="18" name="Text Box 35"/>
            <p:cNvSpPr txBox="1">
              <a:spLocks noChangeArrowheads="1"/>
            </p:cNvSpPr>
            <p:nvPr/>
          </p:nvSpPr>
          <p:spPr bwMode="auto">
            <a:xfrm>
              <a:off x="4909137" y="5746020"/>
              <a:ext cx="1281834" cy="477534"/>
            </a:xfrm>
            <a:prstGeom prst="rect">
              <a:avLst/>
            </a:prstGeom>
            <a:noFill/>
            <a:ln w="9525">
              <a:noFill/>
              <a:miter lim="800000"/>
              <a:headEnd/>
              <a:tailEnd/>
            </a:ln>
          </p:spPr>
          <p:txBody>
            <a:bodyPr wrap="square">
              <a:spAutoFit/>
            </a:bodyPr>
            <a:lstStyle/>
            <a:p>
              <a:r>
                <a:rPr lang="fr-CA" sz="1000" b="1" dirty="0">
                  <a:latin typeface="Calibri" pitchFamily="34" charset="0"/>
                </a:rPr>
                <a:t>Saccule alvéolaire</a:t>
              </a:r>
            </a:p>
          </p:txBody>
        </p:sp>
        <p:sp>
          <p:nvSpPr>
            <p:cNvPr id="19" name="Text Box 36"/>
            <p:cNvSpPr txBox="1">
              <a:spLocks noChangeArrowheads="1"/>
            </p:cNvSpPr>
            <p:nvPr/>
          </p:nvSpPr>
          <p:spPr bwMode="auto">
            <a:xfrm>
              <a:off x="7297031" y="4062261"/>
              <a:ext cx="1795462" cy="477534"/>
            </a:xfrm>
            <a:prstGeom prst="rect">
              <a:avLst/>
            </a:prstGeom>
            <a:noFill/>
            <a:ln w="9525">
              <a:noFill/>
              <a:miter lim="800000"/>
              <a:headEnd/>
              <a:tailEnd/>
            </a:ln>
          </p:spPr>
          <p:txBody>
            <a:bodyPr>
              <a:spAutoFit/>
            </a:bodyPr>
            <a:lstStyle/>
            <a:p>
              <a:r>
                <a:rPr lang="fr-CA" sz="1000" b="1" dirty="0">
                  <a:latin typeface="Calibri" pitchFamily="34" charset="0"/>
                </a:rPr>
                <a:t>Pores du septum </a:t>
              </a:r>
              <a:r>
                <a:rPr lang="fr-CA" sz="1000" b="1" dirty="0" err="1">
                  <a:latin typeface="Calibri" pitchFamily="34" charset="0"/>
                </a:rPr>
                <a:t>interalvéolaire</a:t>
              </a:r>
              <a:endParaRPr lang="fr-CA" sz="1000" b="1" dirty="0">
                <a:latin typeface="Calibri" pitchFamily="34" charset="0"/>
              </a:endParaRPr>
            </a:p>
          </p:txBody>
        </p:sp>
        <p:sp>
          <p:nvSpPr>
            <p:cNvPr id="20" name="Freeform 37"/>
            <p:cNvSpPr>
              <a:spLocks/>
            </p:cNvSpPr>
            <p:nvPr/>
          </p:nvSpPr>
          <p:spPr bwMode="auto">
            <a:xfrm>
              <a:off x="6535738" y="4271963"/>
              <a:ext cx="698500" cy="523875"/>
            </a:xfrm>
            <a:custGeom>
              <a:avLst/>
              <a:gdLst>
                <a:gd name="T0" fmla="*/ 0 w 440"/>
                <a:gd name="T1" fmla="*/ 2147483647 h 330"/>
                <a:gd name="T2" fmla="*/ 2147483647 w 440"/>
                <a:gd name="T3" fmla="*/ 0 h 330"/>
                <a:gd name="T4" fmla="*/ 2147483647 w 440"/>
                <a:gd name="T5" fmla="*/ 2147483647 h 330"/>
                <a:gd name="T6" fmla="*/ 0 60000 65536"/>
                <a:gd name="T7" fmla="*/ 0 60000 65536"/>
                <a:gd name="T8" fmla="*/ 0 60000 65536"/>
                <a:gd name="T9" fmla="*/ 0 w 440"/>
                <a:gd name="T10" fmla="*/ 0 h 330"/>
                <a:gd name="T11" fmla="*/ 440 w 440"/>
                <a:gd name="T12" fmla="*/ 330 h 330"/>
              </a:gdLst>
              <a:ahLst/>
              <a:cxnLst>
                <a:cxn ang="T6">
                  <a:pos x="T0" y="T1"/>
                </a:cxn>
                <a:cxn ang="T7">
                  <a:pos x="T2" y="T3"/>
                </a:cxn>
                <a:cxn ang="T8">
                  <a:pos x="T4" y="T5"/>
                </a:cxn>
              </a:cxnLst>
              <a:rect l="T9" t="T10" r="T11" b="T12"/>
              <a:pathLst>
                <a:path w="440" h="330">
                  <a:moveTo>
                    <a:pt x="0" y="237"/>
                  </a:moveTo>
                  <a:lnTo>
                    <a:pt x="440" y="0"/>
                  </a:lnTo>
                  <a:lnTo>
                    <a:pt x="320" y="330"/>
                  </a:lnTo>
                </a:path>
              </a:pathLst>
            </a:custGeom>
            <a:noFill/>
            <a:ln w="25400">
              <a:solidFill>
                <a:schemeClr val="bg1"/>
              </a:solidFill>
              <a:round/>
              <a:headEnd type="none" w="med" len="med"/>
              <a:tailEnd type="none" w="med" len="med"/>
            </a:ln>
          </p:spPr>
          <p:txBody>
            <a:bodyPr wrap="none" anchor="ctr"/>
            <a:lstStyle/>
            <a:p>
              <a:endParaRPr lang="fr-CA"/>
            </a:p>
          </p:txBody>
        </p:sp>
        <p:sp>
          <p:nvSpPr>
            <p:cNvPr id="21" name="Line 38"/>
            <p:cNvSpPr>
              <a:spLocks noChangeShapeType="1"/>
            </p:cNvSpPr>
            <p:nvPr/>
          </p:nvSpPr>
          <p:spPr bwMode="auto">
            <a:xfrm>
              <a:off x="5541963" y="4165600"/>
              <a:ext cx="549275" cy="0"/>
            </a:xfrm>
            <a:prstGeom prst="line">
              <a:avLst/>
            </a:prstGeom>
            <a:noFill/>
            <a:ln w="25400">
              <a:solidFill>
                <a:schemeClr val="bg1"/>
              </a:solidFill>
              <a:round/>
              <a:headEnd/>
              <a:tailEnd/>
            </a:ln>
          </p:spPr>
          <p:txBody>
            <a:bodyPr wrap="none" anchor="ctr"/>
            <a:lstStyle/>
            <a:p>
              <a:endParaRPr lang="fr-CA"/>
            </a:p>
          </p:txBody>
        </p:sp>
        <p:sp>
          <p:nvSpPr>
            <p:cNvPr id="22" name="Line 39"/>
            <p:cNvSpPr>
              <a:spLocks noChangeShapeType="1"/>
            </p:cNvSpPr>
            <p:nvPr/>
          </p:nvSpPr>
          <p:spPr bwMode="auto">
            <a:xfrm>
              <a:off x="7231063" y="4275138"/>
              <a:ext cx="173037" cy="0"/>
            </a:xfrm>
            <a:prstGeom prst="line">
              <a:avLst/>
            </a:prstGeom>
            <a:noFill/>
            <a:ln w="25400">
              <a:solidFill>
                <a:schemeClr val="bg1"/>
              </a:solidFill>
              <a:round/>
              <a:headEnd/>
              <a:tailEnd/>
            </a:ln>
          </p:spPr>
          <p:txBody>
            <a:bodyPr wrap="none" anchor="ctr"/>
            <a:lstStyle/>
            <a:p>
              <a:endParaRPr lang="fr-CA"/>
            </a:p>
          </p:txBody>
        </p:sp>
        <p:sp>
          <p:nvSpPr>
            <p:cNvPr id="23" name="Line 40"/>
            <p:cNvSpPr>
              <a:spLocks noChangeShapeType="1"/>
            </p:cNvSpPr>
            <p:nvPr/>
          </p:nvSpPr>
          <p:spPr bwMode="auto">
            <a:xfrm>
              <a:off x="5600700" y="5570538"/>
              <a:ext cx="960438" cy="0"/>
            </a:xfrm>
            <a:prstGeom prst="line">
              <a:avLst/>
            </a:prstGeom>
            <a:noFill/>
            <a:ln w="25400">
              <a:solidFill>
                <a:schemeClr val="bg1"/>
              </a:solidFill>
              <a:round/>
              <a:headEnd/>
              <a:tailEnd/>
            </a:ln>
          </p:spPr>
          <p:txBody>
            <a:bodyPr wrap="none" anchor="ctr"/>
            <a:lstStyle/>
            <a:p>
              <a:endParaRPr lang="fr-CA"/>
            </a:p>
          </p:txBody>
        </p:sp>
        <p:sp>
          <p:nvSpPr>
            <p:cNvPr id="24" name="Freeform 41"/>
            <p:cNvSpPr>
              <a:spLocks/>
            </p:cNvSpPr>
            <p:nvPr/>
          </p:nvSpPr>
          <p:spPr bwMode="auto">
            <a:xfrm>
              <a:off x="3932238" y="5981700"/>
              <a:ext cx="1063625" cy="187325"/>
            </a:xfrm>
            <a:custGeom>
              <a:avLst/>
              <a:gdLst>
                <a:gd name="T0" fmla="*/ 0 w 670"/>
                <a:gd name="T1" fmla="*/ 2147483647 h 118"/>
                <a:gd name="T2" fmla="*/ 2147483647 w 670"/>
                <a:gd name="T3" fmla="*/ 0 h 118"/>
                <a:gd name="T4" fmla="*/ 2147483647 w 670"/>
                <a:gd name="T5" fmla="*/ 2147483647 h 118"/>
                <a:gd name="T6" fmla="*/ 0 60000 65536"/>
                <a:gd name="T7" fmla="*/ 0 60000 65536"/>
                <a:gd name="T8" fmla="*/ 0 60000 65536"/>
                <a:gd name="T9" fmla="*/ 0 w 670"/>
                <a:gd name="T10" fmla="*/ 0 h 118"/>
                <a:gd name="T11" fmla="*/ 670 w 670"/>
                <a:gd name="T12" fmla="*/ 118 h 118"/>
              </a:gdLst>
              <a:ahLst/>
              <a:cxnLst>
                <a:cxn ang="T6">
                  <a:pos x="T0" y="T1"/>
                </a:cxn>
                <a:cxn ang="T7">
                  <a:pos x="T2" y="T3"/>
                </a:cxn>
                <a:cxn ang="T8">
                  <a:pos x="T4" y="T5"/>
                </a:cxn>
              </a:cxnLst>
              <a:rect l="T9" t="T10" r="T11" b="T12"/>
              <a:pathLst>
                <a:path w="670" h="118">
                  <a:moveTo>
                    <a:pt x="0" y="118"/>
                  </a:moveTo>
                  <a:lnTo>
                    <a:pt x="523" y="0"/>
                  </a:lnTo>
                  <a:lnTo>
                    <a:pt x="670" y="1"/>
                  </a:lnTo>
                </a:path>
              </a:pathLst>
            </a:custGeom>
            <a:noFill/>
            <a:ln w="25400">
              <a:solidFill>
                <a:schemeClr val="bg1"/>
              </a:solidFill>
              <a:round/>
              <a:headEnd type="none" w="med" len="med"/>
              <a:tailEnd type="none" w="med" len="med"/>
            </a:ln>
          </p:spPr>
          <p:txBody>
            <a:bodyPr wrap="none" anchor="ctr"/>
            <a:lstStyle/>
            <a:p>
              <a:endParaRPr lang="fr-CA"/>
            </a:p>
          </p:txBody>
        </p:sp>
        <p:sp>
          <p:nvSpPr>
            <p:cNvPr id="25" name="Line 42"/>
            <p:cNvSpPr>
              <a:spLocks noChangeShapeType="1"/>
            </p:cNvSpPr>
            <p:nvPr/>
          </p:nvSpPr>
          <p:spPr bwMode="auto">
            <a:xfrm flipV="1">
              <a:off x="5922963" y="5257800"/>
              <a:ext cx="320675" cy="317500"/>
            </a:xfrm>
            <a:prstGeom prst="line">
              <a:avLst/>
            </a:prstGeom>
            <a:noFill/>
            <a:ln w="25400">
              <a:solidFill>
                <a:schemeClr val="bg1"/>
              </a:solidFill>
              <a:round/>
              <a:headEnd/>
              <a:tailEnd/>
            </a:ln>
          </p:spPr>
          <p:txBody>
            <a:bodyPr wrap="none" anchor="ctr"/>
            <a:lstStyle/>
            <a:p>
              <a:endParaRPr lang="fr-CA"/>
            </a:p>
          </p:txBody>
        </p:sp>
        <p:sp>
          <p:nvSpPr>
            <p:cNvPr id="26" name="Freeform 43"/>
            <p:cNvSpPr>
              <a:spLocks/>
            </p:cNvSpPr>
            <p:nvPr/>
          </p:nvSpPr>
          <p:spPr bwMode="auto">
            <a:xfrm>
              <a:off x="4192588" y="5334000"/>
              <a:ext cx="463550" cy="465138"/>
            </a:xfrm>
            <a:custGeom>
              <a:avLst/>
              <a:gdLst>
                <a:gd name="T0" fmla="*/ 2147483647 w 292"/>
                <a:gd name="T1" fmla="*/ 0 h 293"/>
                <a:gd name="T2" fmla="*/ 2147483647 w 292"/>
                <a:gd name="T3" fmla="*/ 2147483647 h 293"/>
                <a:gd name="T4" fmla="*/ 0 w 292"/>
                <a:gd name="T5" fmla="*/ 2147483647 h 293"/>
                <a:gd name="T6" fmla="*/ 0 60000 65536"/>
                <a:gd name="T7" fmla="*/ 0 60000 65536"/>
                <a:gd name="T8" fmla="*/ 0 60000 65536"/>
                <a:gd name="T9" fmla="*/ 0 w 292"/>
                <a:gd name="T10" fmla="*/ 0 h 293"/>
                <a:gd name="T11" fmla="*/ 292 w 292"/>
                <a:gd name="T12" fmla="*/ 293 h 293"/>
              </a:gdLst>
              <a:ahLst/>
              <a:cxnLst>
                <a:cxn ang="T6">
                  <a:pos x="T0" y="T1"/>
                </a:cxn>
                <a:cxn ang="T7">
                  <a:pos x="T2" y="T3"/>
                </a:cxn>
                <a:cxn ang="T8">
                  <a:pos x="T4" y="T5"/>
                </a:cxn>
              </a:cxnLst>
              <a:rect l="T9" t="T10" r="T11" b="T12"/>
              <a:pathLst>
                <a:path w="292" h="293">
                  <a:moveTo>
                    <a:pt x="61" y="0"/>
                  </a:moveTo>
                  <a:lnTo>
                    <a:pt x="292" y="149"/>
                  </a:lnTo>
                  <a:lnTo>
                    <a:pt x="0" y="293"/>
                  </a:lnTo>
                </a:path>
              </a:pathLst>
            </a:custGeom>
            <a:noFill/>
            <a:ln w="25400">
              <a:solidFill>
                <a:schemeClr val="bg1"/>
              </a:solidFill>
              <a:round/>
              <a:headEnd type="none" w="med" len="med"/>
              <a:tailEnd type="none" w="med" len="med"/>
            </a:ln>
          </p:spPr>
          <p:txBody>
            <a:bodyPr wrap="none" anchor="ctr"/>
            <a:lstStyle/>
            <a:p>
              <a:endParaRPr lang="fr-CA"/>
            </a:p>
          </p:txBody>
        </p:sp>
        <p:sp>
          <p:nvSpPr>
            <p:cNvPr id="27" name="Freeform 44"/>
            <p:cNvSpPr>
              <a:spLocks/>
            </p:cNvSpPr>
            <p:nvPr/>
          </p:nvSpPr>
          <p:spPr bwMode="auto">
            <a:xfrm>
              <a:off x="3436938" y="4162425"/>
              <a:ext cx="1597025" cy="703263"/>
            </a:xfrm>
            <a:custGeom>
              <a:avLst/>
              <a:gdLst>
                <a:gd name="T0" fmla="*/ 0 w 1006"/>
                <a:gd name="T1" fmla="*/ 2147483647 h 443"/>
                <a:gd name="T2" fmla="*/ 2147483647 w 1006"/>
                <a:gd name="T3" fmla="*/ 2147483647 h 443"/>
                <a:gd name="T4" fmla="*/ 2147483647 w 1006"/>
                <a:gd name="T5" fmla="*/ 0 h 443"/>
                <a:gd name="T6" fmla="*/ 0 60000 65536"/>
                <a:gd name="T7" fmla="*/ 0 60000 65536"/>
                <a:gd name="T8" fmla="*/ 0 60000 65536"/>
                <a:gd name="T9" fmla="*/ 0 w 1006"/>
                <a:gd name="T10" fmla="*/ 0 h 443"/>
                <a:gd name="T11" fmla="*/ 1006 w 1006"/>
                <a:gd name="T12" fmla="*/ 443 h 443"/>
              </a:gdLst>
              <a:ahLst/>
              <a:cxnLst>
                <a:cxn ang="T6">
                  <a:pos x="T0" y="T1"/>
                </a:cxn>
                <a:cxn ang="T7">
                  <a:pos x="T2" y="T3"/>
                </a:cxn>
                <a:cxn ang="T8">
                  <a:pos x="T4" y="T5"/>
                </a:cxn>
              </a:cxnLst>
              <a:rect l="T9" t="T10" r="T11" b="T12"/>
              <a:pathLst>
                <a:path w="1006" h="443">
                  <a:moveTo>
                    <a:pt x="0" y="443"/>
                  </a:moveTo>
                  <a:lnTo>
                    <a:pt x="952" y="2"/>
                  </a:lnTo>
                  <a:lnTo>
                    <a:pt x="1006" y="0"/>
                  </a:lnTo>
                </a:path>
              </a:pathLst>
            </a:custGeom>
            <a:noFill/>
            <a:ln w="25400">
              <a:solidFill>
                <a:schemeClr val="bg1"/>
              </a:solidFill>
              <a:round/>
              <a:headEnd type="none" w="med" len="med"/>
              <a:tailEnd type="none" w="med" len="med"/>
            </a:ln>
          </p:spPr>
          <p:txBody>
            <a:bodyPr wrap="none" anchor="ctr"/>
            <a:lstStyle/>
            <a:p>
              <a:endParaRPr lang="fr-CA"/>
            </a:p>
          </p:txBody>
        </p:sp>
        <p:sp>
          <p:nvSpPr>
            <p:cNvPr id="28" name="Line 45"/>
            <p:cNvSpPr>
              <a:spLocks noChangeShapeType="1"/>
            </p:cNvSpPr>
            <p:nvPr/>
          </p:nvSpPr>
          <p:spPr bwMode="auto">
            <a:xfrm>
              <a:off x="4648200" y="5567363"/>
              <a:ext cx="381000" cy="0"/>
            </a:xfrm>
            <a:prstGeom prst="line">
              <a:avLst/>
            </a:prstGeom>
            <a:noFill/>
            <a:ln w="25400">
              <a:solidFill>
                <a:schemeClr val="bg1"/>
              </a:solidFill>
              <a:round/>
              <a:headEnd/>
              <a:tailEnd/>
            </a:ln>
          </p:spPr>
          <p:txBody>
            <a:bodyPr wrap="none" anchor="ctr"/>
            <a:lstStyle/>
            <a:p>
              <a:endParaRPr lang="fr-CA"/>
            </a:p>
          </p:txBody>
        </p:sp>
        <p:sp>
          <p:nvSpPr>
            <p:cNvPr id="29" name="Freeform 46"/>
            <p:cNvSpPr>
              <a:spLocks/>
            </p:cNvSpPr>
            <p:nvPr/>
          </p:nvSpPr>
          <p:spPr bwMode="auto">
            <a:xfrm>
              <a:off x="2433638" y="3684588"/>
              <a:ext cx="2562225" cy="1173162"/>
            </a:xfrm>
            <a:custGeom>
              <a:avLst/>
              <a:gdLst>
                <a:gd name="T0" fmla="*/ 0 w 1614"/>
                <a:gd name="T1" fmla="*/ 2147483647 h 739"/>
                <a:gd name="T2" fmla="*/ 2147483647 w 1614"/>
                <a:gd name="T3" fmla="*/ 2147483647 h 739"/>
                <a:gd name="T4" fmla="*/ 2147483647 w 1614"/>
                <a:gd name="T5" fmla="*/ 0 h 739"/>
                <a:gd name="T6" fmla="*/ 0 60000 65536"/>
                <a:gd name="T7" fmla="*/ 0 60000 65536"/>
                <a:gd name="T8" fmla="*/ 0 60000 65536"/>
                <a:gd name="T9" fmla="*/ 0 w 1614"/>
                <a:gd name="T10" fmla="*/ 0 h 739"/>
                <a:gd name="T11" fmla="*/ 1614 w 1614"/>
                <a:gd name="T12" fmla="*/ 739 h 739"/>
              </a:gdLst>
              <a:ahLst/>
              <a:cxnLst>
                <a:cxn ang="T6">
                  <a:pos x="T0" y="T1"/>
                </a:cxn>
                <a:cxn ang="T7">
                  <a:pos x="T2" y="T3"/>
                </a:cxn>
                <a:cxn ang="T8">
                  <a:pos x="T4" y="T5"/>
                </a:cxn>
              </a:cxnLst>
              <a:rect l="T9" t="T10" r="T11" b="T12"/>
              <a:pathLst>
                <a:path w="1614" h="739">
                  <a:moveTo>
                    <a:pt x="0" y="739"/>
                  </a:moveTo>
                  <a:lnTo>
                    <a:pt x="1534" y="2"/>
                  </a:lnTo>
                  <a:lnTo>
                    <a:pt x="1614" y="0"/>
                  </a:lnTo>
                </a:path>
              </a:pathLst>
            </a:custGeom>
            <a:noFill/>
            <a:ln w="25400">
              <a:solidFill>
                <a:schemeClr val="bg1"/>
              </a:solidFill>
              <a:round/>
              <a:headEnd type="none" w="med" len="med"/>
              <a:tailEnd type="none" w="med" len="med"/>
            </a:ln>
          </p:spPr>
          <p:txBody>
            <a:bodyPr wrap="none" anchor="ctr"/>
            <a:lstStyle/>
            <a:p>
              <a:endParaRPr lang="fr-CA"/>
            </a:p>
          </p:txBody>
        </p:sp>
        <p:sp>
          <p:nvSpPr>
            <p:cNvPr id="30" name="Line 47"/>
            <p:cNvSpPr>
              <a:spLocks noChangeShapeType="1"/>
            </p:cNvSpPr>
            <p:nvPr/>
          </p:nvSpPr>
          <p:spPr bwMode="auto">
            <a:xfrm flipH="1">
              <a:off x="4597400" y="1582738"/>
              <a:ext cx="468313" cy="0"/>
            </a:xfrm>
            <a:prstGeom prst="line">
              <a:avLst/>
            </a:prstGeom>
            <a:noFill/>
            <a:ln w="25400">
              <a:solidFill>
                <a:schemeClr val="bg1"/>
              </a:solidFill>
              <a:round/>
              <a:headEnd/>
              <a:tailEnd/>
            </a:ln>
          </p:spPr>
          <p:txBody>
            <a:bodyPr wrap="none" anchor="ctr"/>
            <a:lstStyle/>
            <a:p>
              <a:endParaRPr lang="fr-CA"/>
            </a:p>
          </p:txBody>
        </p:sp>
        <p:sp>
          <p:nvSpPr>
            <p:cNvPr id="31" name="Freeform 48"/>
            <p:cNvSpPr>
              <a:spLocks/>
            </p:cNvSpPr>
            <p:nvPr/>
          </p:nvSpPr>
          <p:spPr bwMode="auto">
            <a:xfrm>
              <a:off x="4978400" y="917575"/>
              <a:ext cx="301625" cy="360363"/>
            </a:xfrm>
            <a:custGeom>
              <a:avLst/>
              <a:gdLst>
                <a:gd name="T0" fmla="*/ 0 w 190"/>
                <a:gd name="T1" fmla="*/ 0 h 227"/>
                <a:gd name="T2" fmla="*/ 2147483647 w 190"/>
                <a:gd name="T3" fmla="*/ 0 h 227"/>
                <a:gd name="T4" fmla="*/ 2147483647 w 190"/>
                <a:gd name="T5" fmla="*/ 2147483647 h 227"/>
                <a:gd name="T6" fmla="*/ 0 60000 65536"/>
                <a:gd name="T7" fmla="*/ 0 60000 65536"/>
                <a:gd name="T8" fmla="*/ 0 60000 65536"/>
                <a:gd name="T9" fmla="*/ 0 w 190"/>
                <a:gd name="T10" fmla="*/ 0 h 227"/>
                <a:gd name="T11" fmla="*/ 190 w 190"/>
                <a:gd name="T12" fmla="*/ 227 h 227"/>
              </a:gdLst>
              <a:ahLst/>
              <a:cxnLst>
                <a:cxn ang="T6">
                  <a:pos x="T0" y="T1"/>
                </a:cxn>
                <a:cxn ang="T7">
                  <a:pos x="T2" y="T3"/>
                </a:cxn>
                <a:cxn ang="T8">
                  <a:pos x="T4" y="T5"/>
                </a:cxn>
              </a:cxnLst>
              <a:rect l="T9" t="T10" r="T11" b="T12"/>
              <a:pathLst>
                <a:path w="190" h="227">
                  <a:moveTo>
                    <a:pt x="0" y="0"/>
                  </a:moveTo>
                  <a:lnTo>
                    <a:pt x="82" y="0"/>
                  </a:lnTo>
                  <a:lnTo>
                    <a:pt x="190" y="227"/>
                  </a:lnTo>
                </a:path>
              </a:pathLst>
            </a:custGeom>
            <a:noFill/>
            <a:ln w="25400">
              <a:solidFill>
                <a:schemeClr val="bg1"/>
              </a:solidFill>
              <a:round/>
              <a:headEnd type="none" w="med" len="med"/>
              <a:tailEnd type="none" w="med" len="med"/>
            </a:ln>
          </p:spPr>
          <p:txBody>
            <a:bodyPr wrap="none" anchor="ctr"/>
            <a:lstStyle/>
            <a:p>
              <a:endParaRPr lang="fr-CA"/>
            </a:p>
          </p:txBody>
        </p:sp>
        <p:sp>
          <p:nvSpPr>
            <p:cNvPr id="32" name="Line 49"/>
            <p:cNvSpPr>
              <a:spLocks noChangeShapeType="1"/>
            </p:cNvSpPr>
            <p:nvPr/>
          </p:nvSpPr>
          <p:spPr bwMode="auto">
            <a:xfrm>
              <a:off x="4662488" y="1582738"/>
              <a:ext cx="704850" cy="401637"/>
            </a:xfrm>
            <a:prstGeom prst="line">
              <a:avLst/>
            </a:prstGeom>
            <a:noFill/>
            <a:ln w="25400">
              <a:solidFill>
                <a:schemeClr val="bg1"/>
              </a:solidFill>
              <a:round/>
              <a:headEnd/>
              <a:tailEnd/>
            </a:ln>
          </p:spPr>
          <p:txBody>
            <a:bodyPr wrap="none" anchor="ctr"/>
            <a:lstStyle/>
            <a:p>
              <a:endParaRPr lang="fr-CA"/>
            </a:p>
          </p:txBody>
        </p:sp>
        <p:sp>
          <p:nvSpPr>
            <p:cNvPr id="33" name="Line 50"/>
            <p:cNvSpPr>
              <a:spLocks noChangeShapeType="1"/>
            </p:cNvSpPr>
            <p:nvPr/>
          </p:nvSpPr>
          <p:spPr bwMode="auto">
            <a:xfrm>
              <a:off x="3722688" y="2108200"/>
              <a:ext cx="762000" cy="3175"/>
            </a:xfrm>
            <a:prstGeom prst="line">
              <a:avLst/>
            </a:prstGeom>
            <a:noFill/>
            <a:ln w="25400">
              <a:solidFill>
                <a:schemeClr val="bg1"/>
              </a:solidFill>
              <a:round/>
              <a:headEnd/>
              <a:tailEnd/>
            </a:ln>
          </p:spPr>
          <p:txBody>
            <a:bodyPr wrap="none" anchor="ctr"/>
            <a:lstStyle/>
            <a:p>
              <a:endParaRPr lang="fr-CA"/>
            </a:p>
          </p:txBody>
        </p:sp>
        <p:sp>
          <p:nvSpPr>
            <p:cNvPr id="34" name="Freeform 51"/>
            <p:cNvSpPr>
              <a:spLocks/>
            </p:cNvSpPr>
            <p:nvPr/>
          </p:nvSpPr>
          <p:spPr bwMode="auto">
            <a:xfrm>
              <a:off x="6186488" y="1577975"/>
              <a:ext cx="704850" cy="473075"/>
            </a:xfrm>
            <a:custGeom>
              <a:avLst/>
              <a:gdLst>
                <a:gd name="T0" fmla="*/ 0 w 444"/>
                <a:gd name="T1" fmla="*/ 2147483647 h 298"/>
                <a:gd name="T2" fmla="*/ 2147483647 w 444"/>
                <a:gd name="T3" fmla="*/ 0 h 298"/>
                <a:gd name="T4" fmla="*/ 2147483647 w 444"/>
                <a:gd name="T5" fmla="*/ 2147483647 h 298"/>
                <a:gd name="T6" fmla="*/ 0 60000 65536"/>
                <a:gd name="T7" fmla="*/ 0 60000 65536"/>
                <a:gd name="T8" fmla="*/ 0 60000 65536"/>
                <a:gd name="T9" fmla="*/ 0 w 444"/>
                <a:gd name="T10" fmla="*/ 0 h 298"/>
                <a:gd name="T11" fmla="*/ 444 w 444"/>
                <a:gd name="T12" fmla="*/ 298 h 298"/>
              </a:gdLst>
              <a:ahLst/>
              <a:cxnLst>
                <a:cxn ang="T6">
                  <a:pos x="T0" y="T1"/>
                </a:cxn>
                <a:cxn ang="T7">
                  <a:pos x="T2" y="T3"/>
                </a:cxn>
                <a:cxn ang="T8">
                  <a:pos x="T4" y="T5"/>
                </a:cxn>
              </a:cxnLst>
              <a:rect l="T9" t="T10" r="T11" b="T12"/>
              <a:pathLst>
                <a:path w="444" h="298">
                  <a:moveTo>
                    <a:pt x="0" y="298"/>
                  </a:moveTo>
                  <a:lnTo>
                    <a:pt x="320" y="0"/>
                  </a:lnTo>
                  <a:lnTo>
                    <a:pt x="444" y="1"/>
                  </a:lnTo>
                </a:path>
              </a:pathLst>
            </a:custGeom>
            <a:noFill/>
            <a:ln w="25400">
              <a:solidFill>
                <a:schemeClr val="bg1"/>
              </a:solidFill>
              <a:round/>
              <a:headEnd type="none" w="med" len="med"/>
              <a:tailEnd type="none" w="med" len="med"/>
            </a:ln>
          </p:spPr>
          <p:txBody>
            <a:bodyPr wrap="none" anchor="ctr"/>
            <a:lstStyle/>
            <a:p>
              <a:endParaRPr lang="fr-CA"/>
            </a:p>
          </p:txBody>
        </p:sp>
        <p:sp>
          <p:nvSpPr>
            <p:cNvPr id="35" name="Freeform 52"/>
            <p:cNvSpPr>
              <a:spLocks/>
            </p:cNvSpPr>
            <p:nvPr/>
          </p:nvSpPr>
          <p:spPr bwMode="auto">
            <a:xfrm>
              <a:off x="6124575" y="569913"/>
              <a:ext cx="471488" cy="685800"/>
            </a:xfrm>
            <a:custGeom>
              <a:avLst/>
              <a:gdLst>
                <a:gd name="T0" fmla="*/ 0 w 297"/>
                <a:gd name="T1" fmla="*/ 0 h 432"/>
                <a:gd name="T2" fmla="*/ 2147483647 w 297"/>
                <a:gd name="T3" fmla="*/ 2147483647 h 432"/>
                <a:gd name="T4" fmla="*/ 2147483647 w 297"/>
                <a:gd name="T5" fmla="*/ 2147483647 h 432"/>
                <a:gd name="T6" fmla="*/ 0 60000 65536"/>
                <a:gd name="T7" fmla="*/ 0 60000 65536"/>
                <a:gd name="T8" fmla="*/ 0 60000 65536"/>
                <a:gd name="T9" fmla="*/ 0 w 297"/>
                <a:gd name="T10" fmla="*/ 0 h 432"/>
                <a:gd name="T11" fmla="*/ 297 w 297"/>
                <a:gd name="T12" fmla="*/ 432 h 432"/>
              </a:gdLst>
              <a:ahLst/>
              <a:cxnLst>
                <a:cxn ang="T6">
                  <a:pos x="T0" y="T1"/>
                </a:cxn>
                <a:cxn ang="T7">
                  <a:pos x="T2" y="T3"/>
                </a:cxn>
                <a:cxn ang="T8">
                  <a:pos x="T4" y="T5"/>
                </a:cxn>
              </a:cxnLst>
              <a:rect l="T9" t="T10" r="T11" b="T12"/>
              <a:pathLst>
                <a:path w="297" h="432">
                  <a:moveTo>
                    <a:pt x="0" y="0"/>
                  </a:moveTo>
                  <a:lnTo>
                    <a:pt x="297" y="94"/>
                  </a:lnTo>
                  <a:lnTo>
                    <a:pt x="229" y="432"/>
                  </a:lnTo>
                </a:path>
              </a:pathLst>
            </a:custGeom>
            <a:noFill/>
            <a:ln w="25400">
              <a:solidFill>
                <a:schemeClr val="bg1"/>
              </a:solidFill>
              <a:round/>
              <a:headEnd type="none" w="med" len="med"/>
              <a:tailEnd type="none" w="med" len="med"/>
            </a:ln>
          </p:spPr>
          <p:txBody>
            <a:bodyPr wrap="none" anchor="ctr"/>
            <a:lstStyle/>
            <a:p>
              <a:endParaRPr lang="fr-CA"/>
            </a:p>
          </p:txBody>
        </p:sp>
        <p:sp>
          <p:nvSpPr>
            <p:cNvPr id="36" name="Line 54"/>
            <p:cNvSpPr>
              <a:spLocks noChangeShapeType="1"/>
            </p:cNvSpPr>
            <p:nvPr/>
          </p:nvSpPr>
          <p:spPr bwMode="auto">
            <a:xfrm>
              <a:off x="6135688" y="714375"/>
              <a:ext cx="541337" cy="0"/>
            </a:xfrm>
            <a:prstGeom prst="line">
              <a:avLst/>
            </a:prstGeom>
            <a:noFill/>
            <a:ln w="25400">
              <a:solidFill>
                <a:schemeClr val="bg1"/>
              </a:solidFill>
              <a:round/>
              <a:headEnd/>
              <a:tailEnd/>
            </a:ln>
          </p:spPr>
          <p:txBody>
            <a:bodyPr wrap="none" anchor="ctr"/>
            <a:lstStyle/>
            <a:p>
              <a:endParaRPr lang="fr-CA"/>
            </a:p>
          </p:txBody>
        </p:sp>
        <p:sp>
          <p:nvSpPr>
            <p:cNvPr id="37" name="AutoShape 55"/>
            <p:cNvSpPr>
              <a:spLocks/>
            </p:cNvSpPr>
            <p:nvPr/>
          </p:nvSpPr>
          <p:spPr bwMode="auto">
            <a:xfrm>
              <a:off x="7181850" y="1819275"/>
              <a:ext cx="74613" cy="744538"/>
            </a:xfrm>
            <a:prstGeom prst="rightBracket">
              <a:avLst>
                <a:gd name="adj" fmla="val 0"/>
              </a:avLst>
            </a:prstGeom>
            <a:noFill/>
            <a:ln w="25400">
              <a:solidFill>
                <a:schemeClr val="bg1"/>
              </a:solidFill>
              <a:round/>
              <a:headEnd/>
              <a:tailEnd/>
            </a:ln>
          </p:spPr>
          <p:txBody>
            <a:bodyPr wrap="none" anchor="ctr"/>
            <a:lstStyle/>
            <a:p>
              <a:endParaRPr lang="fr-CA"/>
            </a:p>
          </p:txBody>
        </p:sp>
        <p:sp>
          <p:nvSpPr>
            <p:cNvPr id="38" name="Line 56"/>
            <p:cNvSpPr>
              <a:spLocks noChangeShapeType="1"/>
            </p:cNvSpPr>
            <p:nvPr/>
          </p:nvSpPr>
          <p:spPr bwMode="auto">
            <a:xfrm>
              <a:off x="7254875" y="2200275"/>
              <a:ext cx="60325" cy="0"/>
            </a:xfrm>
            <a:prstGeom prst="line">
              <a:avLst/>
            </a:prstGeom>
            <a:noFill/>
            <a:ln w="25400">
              <a:solidFill>
                <a:schemeClr val="bg1"/>
              </a:solidFill>
              <a:round/>
              <a:headEnd/>
              <a:tailEnd/>
            </a:ln>
          </p:spPr>
          <p:txBody>
            <a:bodyPr wrap="none" anchor="ctr"/>
            <a:lstStyle/>
            <a:p>
              <a:endParaRPr lang="fr-CA"/>
            </a:p>
          </p:txBody>
        </p:sp>
        <p:sp>
          <p:nvSpPr>
            <p:cNvPr id="39" name="Freeform 57"/>
            <p:cNvSpPr>
              <a:spLocks/>
            </p:cNvSpPr>
            <p:nvPr/>
          </p:nvSpPr>
          <p:spPr bwMode="auto">
            <a:xfrm>
              <a:off x="6535738" y="4271963"/>
              <a:ext cx="698500" cy="523875"/>
            </a:xfrm>
            <a:custGeom>
              <a:avLst/>
              <a:gdLst>
                <a:gd name="T0" fmla="*/ 0 w 440"/>
                <a:gd name="T1" fmla="*/ 2147483647 h 330"/>
                <a:gd name="T2" fmla="*/ 2147483647 w 440"/>
                <a:gd name="T3" fmla="*/ 0 h 330"/>
                <a:gd name="T4" fmla="*/ 2147483647 w 440"/>
                <a:gd name="T5" fmla="*/ 2147483647 h 330"/>
                <a:gd name="T6" fmla="*/ 0 60000 65536"/>
                <a:gd name="T7" fmla="*/ 0 60000 65536"/>
                <a:gd name="T8" fmla="*/ 0 60000 65536"/>
                <a:gd name="T9" fmla="*/ 0 w 440"/>
                <a:gd name="T10" fmla="*/ 0 h 330"/>
                <a:gd name="T11" fmla="*/ 440 w 440"/>
                <a:gd name="T12" fmla="*/ 330 h 330"/>
              </a:gdLst>
              <a:ahLst/>
              <a:cxnLst>
                <a:cxn ang="T6">
                  <a:pos x="T0" y="T1"/>
                </a:cxn>
                <a:cxn ang="T7">
                  <a:pos x="T2" y="T3"/>
                </a:cxn>
                <a:cxn ang="T8">
                  <a:pos x="T4" y="T5"/>
                </a:cxn>
              </a:cxnLst>
              <a:rect l="T9" t="T10" r="T11" b="T12"/>
              <a:pathLst>
                <a:path w="440" h="330">
                  <a:moveTo>
                    <a:pt x="0" y="237"/>
                  </a:moveTo>
                  <a:lnTo>
                    <a:pt x="440" y="0"/>
                  </a:lnTo>
                  <a:lnTo>
                    <a:pt x="320" y="330"/>
                  </a:lnTo>
                </a:path>
              </a:pathLst>
            </a:custGeom>
            <a:noFill/>
            <a:ln w="12700">
              <a:solidFill>
                <a:schemeClr val="tx1"/>
              </a:solidFill>
              <a:round/>
              <a:headEnd type="none" w="med" len="med"/>
              <a:tailEnd type="none" w="med" len="med"/>
            </a:ln>
          </p:spPr>
          <p:txBody>
            <a:bodyPr wrap="none" anchor="ctr"/>
            <a:lstStyle/>
            <a:p>
              <a:endParaRPr lang="fr-CA"/>
            </a:p>
          </p:txBody>
        </p:sp>
        <p:sp>
          <p:nvSpPr>
            <p:cNvPr id="40" name="Line 58"/>
            <p:cNvSpPr>
              <a:spLocks noChangeShapeType="1"/>
            </p:cNvSpPr>
            <p:nvPr/>
          </p:nvSpPr>
          <p:spPr bwMode="auto">
            <a:xfrm>
              <a:off x="5541963" y="4165600"/>
              <a:ext cx="549275" cy="0"/>
            </a:xfrm>
            <a:prstGeom prst="line">
              <a:avLst/>
            </a:prstGeom>
            <a:noFill/>
            <a:ln w="12700">
              <a:solidFill>
                <a:schemeClr val="tx1"/>
              </a:solidFill>
              <a:round/>
              <a:headEnd/>
              <a:tailEnd/>
            </a:ln>
          </p:spPr>
          <p:txBody>
            <a:bodyPr wrap="none" anchor="ctr"/>
            <a:lstStyle/>
            <a:p>
              <a:endParaRPr lang="fr-CA"/>
            </a:p>
          </p:txBody>
        </p:sp>
        <p:sp>
          <p:nvSpPr>
            <p:cNvPr id="41" name="Line 59"/>
            <p:cNvSpPr>
              <a:spLocks noChangeShapeType="1"/>
            </p:cNvSpPr>
            <p:nvPr/>
          </p:nvSpPr>
          <p:spPr bwMode="auto">
            <a:xfrm>
              <a:off x="7231063" y="4275138"/>
              <a:ext cx="173037" cy="0"/>
            </a:xfrm>
            <a:prstGeom prst="line">
              <a:avLst/>
            </a:prstGeom>
            <a:noFill/>
            <a:ln w="12700">
              <a:solidFill>
                <a:schemeClr val="tx1"/>
              </a:solidFill>
              <a:round/>
              <a:headEnd/>
              <a:tailEnd/>
            </a:ln>
          </p:spPr>
          <p:txBody>
            <a:bodyPr wrap="none" anchor="ctr"/>
            <a:lstStyle/>
            <a:p>
              <a:endParaRPr lang="fr-CA"/>
            </a:p>
          </p:txBody>
        </p:sp>
        <p:sp>
          <p:nvSpPr>
            <p:cNvPr id="42" name="Line 60"/>
            <p:cNvSpPr>
              <a:spLocks noChangeShapeType="1"/>
            </p:cNvSpPr>
            <p:nvPr/>
          </p:nvSpPr>
          <p:spPr bwMode="auto">
            <a:xfrm>
              <a:off x="5600700" y="5570538"/>
              <a:ext cx="960438" cy="0"/>
            </a:xfrm>
            <a:prstGeom prst="line">
              <a:avLst/>
            </a:prstGeom>
            <a:noFill/>
            <a:ln w="12700">
              <a:solidFill>
                <a:schemeClr val="tx1"/>
              </a:solidFill>
              <a:round/>
              <a:headEnd/>
              <a:tailEnd/>
            </a:ln>
          </p:spPr>
          <p:txBody>
            <a:bodyPr wrap="none" anchor="ctr"/>
            <a:lstStyle/>
            <a:p>
              <a:endParaRPr lang="fr-CA"/>
            </a:p>
          </p:txBody>
        </p:sp>
        <p:sp>
          <p:nvSpPr>
            <p:cNvPr id="43" name="Freeform 61"/>
            <p:cNvSpPr>
              <a:spLocks/>
            </p:cNvSpPr>
            <p:nvPr/>
          </p:nvSpPr>
          <p:spPr bwMode="auto">
            <a:xfrm>
              <a:off x="3932238" y="5981700"/>
              <a:ext cx="1063625" cy="187325"/>
            </a:xfrm>
            <a:custGeom>
              <a:avLst/>
              <a:gdLst>
                <a:gd name="T0" fmla="*/ 0 w 670"/>
                <a:gd name="T1" fmla="*/ 2147483647 h 118"/>
                <a:gd name="T2" fmla="*/ 2147483647 w 670"/>
                <a:gd name="T3" fmla="*/ 0 h 118"/>
                <a:gd name="T4" fmla="*/ 2147483647 w 670"/>
                <a:gd name="T5" fmla="*/ 2147483647 h 118"/>
                <a:gd name="T6" fmla="*/ 0 60000 65536"/>
                <a:gd name="T7" fmla="*/ 0 60000 65536"/>
                <a:gd name="T8" fmla="*/ 0 60000 65536"/>
                <a:gd name="T9" fmla="*/ 0 w 670"/>
                <a:gd name="T10" fmla="*/ 0 h 118"/>
                <a:gd name="T11" fmla="*/ 670 w 670"/>
                <a:gd name="T12" fmla="*/ 118 h 118"/>
              </a:gdLst>
              <a:ahLst/>
              <a:cxnLst>
                <a:cxn ang="T6">
                  <a:pos x="T0" y="T1"/>
                </a:cxn>
                <a:cxn ang="T7">
                  <a:pos x="T2" y="T3"/>
                </a:cxn>
                <a:cxn ang="T8">
                  <a:pos x="T4" y="T5"/>
                </a:cxn>
              </a:cxnLst>
              <a:rect l="T9" t="T10" r="T11" b="T12"/>
              <a:pathLst>
                <a:path w="670" h="118">
                  <a:moveTo>
                    <a:pt x="0" y="118"/>
                  </a:moveTo>
                  <a:lnTo>
                    <a:pt x="523" y="0"/>
                  </a:lnTo>
                  <a:lnTo>
                    <a:pt x="670" y="1"/>
                  </a:lnTo>
                </a:path>
              </a:pathLst>
            </a:custGeom>
            <a:noFill/>
            <a:ln w="12700">
              <a:solidFill>
                <a:schemeClr val="tx1"/>
              </a:solidFill>
              <a:round/>
              <a:headEnd type="none" w="med" len="med"/>
              <a:tailEnd type="none" w="med" len="med"/>
            </a:ln>
          </p:spPr>
          <p:txBody>
            <a:bodyPr wrap="none" anchor="ctr"/>
            <a:lstStyle/>
            <a:p>
              <a:endParaRPr lang="fr-CA"/>
            </a:p>
          </p:txBody>
        </p:sp>
        <p:sp>
          <p:nvSpPr>
            <p:cNvPr id="44" name="Line 62"/>
            <p:cNvSpPr>
              <a:spLocks noChangeShapeType="1"/>
            </p:cNvSpPr>
            <p:nvPr/>
          </p:nvSpPr>
          <p:spPr bwMode="auto">
            <a:xfrm flipV="1">
              <a:off x="5922963" y="5257800"/>
              <a:ext cx="320675" cy="317500"/>
            </a:xfrm>
            <a:prstGeom prst="line">
              <a:avLst/>
            </a:prstGeom>
            <a:noFill/>
            <a:ln w="12700">
              <a:solidFill>
                <a:schemeClr val="tx1"/>
              </a:solidFill>
              <a:round/>
              <a:headEnd/>
              <a:tailEnd/>
            </a:ln>
          </p:spPr>
          <p:txBody>
            <a:bodyPr wrap="none" anchor="ctr"/>
            <a:lstStyle/>
            <a:p>
              <a:endParaRPr lang="fr-CA"/>
            </a:p>
          </p:txBody>
        </p:sp>
        <p:sp>
          <p:nvSpPr>
            <p:cNvPr id="45" name="Freeform 63"/>
            <p:cNvSpPr>
              <a:spLocks/>
            </p:cNvSpPr>
            <p:nvPr/>
          </p:nvSpPr>
          <p:spPr bwMode="auto">
            <a:xfrm>
              <a:off x="4192588" y="5334000"/>
              <a:ext cx="463550" cy="465138"/>
            </a:xfrm>
            <a:custGeom>
              <a:avLst/>
              <a:gdLst>
                <a:gd name="T0" fmla="*/ 2147483647 w 292"/>
                <a:gd name="T1" fmla="*/ 0 h 293"/>
                <a:gd name="T2" fmla="*/ 2147483647 w 292"/>
                <a:gd name="T3" fmla="*/ 2147483647 h 293"/>
                <a:gd name="T4" fmla="*/ 0 w 292"/>
                <a:gd name="T5" fmla="*/ 2147483647 h 293"/>
                <a:gd name="T6" fmla="*/ 0 60000 65536"/>
                <a:gd name="T7" fmla="*/ 0 60000 65536"/>
                <a:gd name="T8" fmla="*/ 0 60000 65536"/>
                <a:gd name="T9" fmla="*/ 0 w 292"/>
                <a:gd name="T10" fmla="*/ 0 h 293"/>
                <a:gd name="T11" fmla="*/ 292 w 292"/>
                <a:gd name="T12" fmla="*/ 293 h 293"/>
              </a:gdLst>
              <a:ahLst/>
              <a:cxnLst>
                <a:cxn ang="T6">
                  <a:pos x="T0" y="T1"/>
                </a:cxn>
                <a:cxn ang="T7">
                  <a:pos x="T2" y="T3"/>
                </a:cxn>
                <a:cxn ang="T8">
                  <a:pos x="T4" y="T5"/>
                </a:cxn>
              </a:cxnLst>
              <a:rect l="T9" t="T10" r="T11" b="T12"/>
              <a:pathLst>
                <a:path w="292" h="293">
                  <a:moveTo>
                    <a:pt x="61" y="0"/>
                  </a:moveTo>
                  <a:lnTo>
                    <a:pt x="292" y="149"/>
                  </a:lnTo>
                  <a:lnTo>
                    <a:pt x="0" y="293"/>
                  </a:lnTo>
                </a:path>
              </a:pathLst>
            </a:custGeom>
            <a:noFill/>
            <a:ln w="12700">
              <a:solidFill>
                <a:schemeClr val="tx1"/>
              </a:solidFill>
              <a:round/>
              <a:headEnd type="none" w="med" len="med"/>
              <a:tailEnd type="none" w="med" len="med"/>
            </a:ln>
          </p:spPr>
          <p:txBody>
            <a:bodyPr wrap="none" anchor="ctr"/>
            <a:lstStyle/>
            <a:p>
              <a:endParaRPr lang="fr-CA"/>
            </a:p>
          </p:txBody>
        </p:sp>
        <p:sp>
          <p:nvSpPr>
            <p:cNvPr id="46" name="Freeform 64"/>
            <p:cNvSpPr>
              <a:spLocks/>
            </p:cNvSpPr>
            <p:nvPr/>
          </p:nvSpPr>
          <p:spPr bwMode="auto">
            <a:xfrm>
              <a:off x="3436938" y="4162425"/>
              <a:ext cx="1597025" cy="703263"/>
            </a:xfrm>
            <a:custGeom>
              <a:avLst/>
              <a:gdLst>
                <a:gd name="T0" fmla="*/ 0 w 1006"/>
                <a:gd name="T1" fmla="*/ 2147483647 h 443"/>
                <a:gd name="T2" fmla="*/ 2147483647 w 1006"/>
                <a:gd name="T3" fmla="*/ 2147483647 h 443"/>
                <a:gd name="T4" fmla="*/ 2147483647 w 1006"/>
                <a:gd name="T5" fmla="*/ 0 h 443"/>
                <a:gd name="T6" fmla="*/ 0 60000 65536"/>
                <a:gd name="T7" fmla="*/ 0 60000 65536"/>
                <a:gd name="T8" fmla="*/ 0 60000 65536"/>
                <a:gd name="T9" fmla="*/ 0 w 1006"/>
                <a:gd name="T10" fmla="*/ 0 h 443"/>
                <a:gd name="T11" fmla="*/ 1006 w 1006"/>
                <a:gd name="T12" fmla="*/ 443 h 443"/>
              </a:gdLst>
              <a:ahLst/>
              <a:cxnLst>
                <a:cxn ang="T6">
                  <a:pos x="T0" y="T1"/>
                </a:cxn>
                <a:cxn ang="T7">
                  <a:pos x="T2" y="T3"/>
                </a:cxn>
                <a:cxn ang="T8">
                  <a:pos x="T4" y="T5"/>
                </a:cxn>
              </a:cxnLst>
              <a:rect l="T9" t="T10" r="T11" b="T12"/>
              <a:pathLst>
                <a:path w="1006" h="443">
                  <a:moveTo>
                    <a:pt x="0" y="443"/>
                  </a:moveTo>
                  <a:lnTo>
                    <a:pt x="952" y="2"/>
                  </a:lnTo>
                  <a:lnTo>
                    <a:pt x="1006" y="0"/>
                  </a:lnTo>
                </a:path>
              </a:pathLst>
            </a:custGeom>
            <a:noFill/>
            <a:ln w="12700">
              <a:solidFill>
                <a:schemeClr val="tx1"/>
              </a:solidFill>
              <a:round/>
              <a:headEnd type="none" w="med" len="med"/>
              <a:tailEnd type="none" w="med" len="med"/>
            </a:ln>
          </p:spPr>
          <p:txBody>
            <a:bodyPr wrap="none" anchor="ctr"/>
            <a:lstStyle/>
            <a:p>
              <a:endParaRPr lang="fr-CA"/>
            </a:p>
          </p:txBody>
        </p:sp>
        <p:sp>
          <p:nvSpPr>
            <p:cNvPr id="47" name="Line 65"/>
            <p:cNvSpPr>
              <a:spLocks noChangeShapeType="1"/>
            </p:cNvSpPr>
            <p:nvPr/>
          </p:nvSpPr>
          <p:spPr bwMode="auto">
            <a:xfrm>
              <a:off x="4648200" y="5567363"/>
              <a:ext cx="381000" cy="0"/>
            </a:xfrm>
            <a:prstGeom prst="line">
              <a:avLst/>
            </a:prstGeom>
            <a:noFill/>
            <a:ln w="12700">
              <a:solidFill>
                <a:schemeClr val="tx1"/>
              </a:solidFill>
              <a:round/>
              <a:headEnd/>
              <a:tailEnd/>
            </a:ln>
          </p:spPr>
          <p:txBody>
            <a:bodyPr wrap="none" anchor="ctr"/>
            <a:lstStyle/>
            <a:p>
              <a:endParaRPr lang="fr-CA"/>
            </a:p>
          </p:txBody>
        </p:sp>
        <p:sp>
          <p:nvSpPr>
            <p:cNvPr id="48" name="Freeform 66"/>
            <p:cNvSpPr>
              <a:spLocks/>
            </p:cNvSpPr>
            <p:nvPr/>
          </p:nvSpPr>
          <p:spPr bwMode="auto">
            <a:xfrm>
              <a:off x="2433638" y="3684588"/>
              <a:ext cx="2562225" cy="1173162"/>
            </a:xfrm>
            <a:custGeom>
              <a:avLst/>
              <a:gdLst>
                <a:gd name="T0" fmla="*/ 0 w 1614"/>
                <a:gd name="T1" fmla="*/ 2147483647 h 739"/>
                <a:gd name="T2" fmla="*/ 2147483647 w 1614"/>
                <a:gd name="T3" fmla="*/ 2147483647 h 739"/>
                <a:gd name="T4" fmla="*/ 2147483647 w 1614"/>
                <a:gd name="T5" fmla="*/ 0 h 739"/>
                <a:gd name="T6" fmla="*/ 0 60000 65536"/>
                <a:gd name="T7" fmla="*/ 0 60000 65536"/>
                <a:gd name="T8" fmla="*/ 0 60000 65536"/>
                <a:gd name="T9" fmla="*/ 0 w 1614"/>
                <a:gd name="T10" fmla="*/ 0 h 739"/>
                <a:gd name="T11" fmla="*/ 1614 w 1614"/>
                <a:gd name="T12" fmla="*/ 739 h 739"/>
              </a:gdLst>
              <a:ahLst/>
              <a:cxnLst>
                <a:cxn ang="T6">
                  <a:pos x="T0" y="T1"/>
                </a:cxn>
                <a:cxn ang="T7">
                  <a:pos x="T2" y="T3"/>
                </a:cxn>
                <a:cxn ang="T8">
                  <a:pos x="T4" y="T5"/>
                </a:cxn>
              </a:cxnLst>
              <a:rect l="T9" t="T10" r="T11" b="T12"/>
              <a:pathLst>
                <a:path w="1614" h="739">
                  <a:moveTo>
                    <a:pt x="0" y="739"/>
                  </a:moveTo>
                  <a:lnTo>
                    <a:pt x="1534" y="2"/>
                  </a:lnTo>
                  <a:lnTo>
                    <a:pt x="1614" y="0"/>
                  </a:lnTo>
                </a:path>
              </a:pathLst>
            </a:custGeom>
            <a:noFill/>
            <a:ln w="12700">
              <a:solidFill>
                <a:schemeClr val="tx1"/>
              </a:solidFill>
              <a:round/>
              <a:headEnd type="none" w="med" len="med"/>
              <a:tailEnd type="none" w="med" len="med"/>
            </a:ln>
          </p:spPr>
          <p:txBody>
            <a:bodyPr wrap="none" anchor="ctr"/>
            <a:lstStyle/>
            <a:p>
              <a:endParaRPr lang="fr-CA"/>
            </a:p>
          </p:txBody>
        </p:sp>
        <p:sp>
          <p:nvSpPr>
            <p:cNvPr id="49" name="Line 67"/>
            <p:cNvSpPr>
              <a:spLocks noChangeShapeType="1"/>
            </p:cNvSpPr>
            <p:nvPr/>
          </p:nvSpPr>
          <p:spPr bwMode="auto">
            <a:xfrm flipH="1">
              <a:off x="4597400" y="1582738"/>
              <a:ext cx="468313" cy="0"/>
            </a:xfrm>
            <a:prstGeom prst="line">
              <a:avLst/>
            </a:prstGeom>
            <a:noFill/>
            <a:ln w="12700">
              <a:solidFill>
                <a:schemeClr val="tx1"/>
              </a:solidFill>
              <a:round/>
              <a:headEnd/>
              <a:tailEnd/>
            </a:ln>
          </p:spPr>
          <p:txBody>
            <a:bodyPr wrap="none" anchor="ctr"/>
            <a:lstStyle/>
            <a:p>
              <a:endParaRPr lang="fr-CA"/>
            </a:p>
          </p:txBody>
        </p:sp>
        <p:sp>
          <p:nvSpPr>
            <p:cNvPr id="50" name="Freeform 68"/>
            <p:cNvSpPr>
              <a:spLocks/>
            </p:cNvSpPr>
            <p:nvPr/>
          </p:nvSpPr>
          <p:spPr bwMode="auto">
            <a:xfrm>
              <a:off x="4978400" y="917575"/>
              <a:ext cx="301625" cy="360363"/>
            </a:xfrm>
            <a:custGeom>
              <a:avLst/>
              <a:gdLst>
                <a:gd name="T0" fmla="*/ 0 w 190"/>
                <a:gd name="T1" fmla="*/ 0 h 227"/>
                <a:gd name="T2" fmla="*/ 2147483647 w 190"/>
                <a:gd name="T3" fmla="*/ 0 h 227"/>
                <a:gd name="T4" fmla="*/ 2147483647 w 190"/>
                <a:gd name="T5" fmla="*/ 2147483647 h 227"/>
                <a:gd name="T6" fmla="*/ 0 60000 65536"/>
                <a:gd name="T7" fmla="*/ 0 60000 65536"/>
                <a:gd name="T8" fmla="*/ 0 60000 65536"/>
                <a:gd name="T9" fmla="*/ 0 w 190"/>
                <a:gd name="T10" fmla="*/ 0 h 227"/>
                <a:gd name="T11" fmla="*/ 190 w 190"/>
                <a:gd name="T12" fmla="*/ 227 h 227"/>
              </a:gdLst>
              <a:ahLst/>
              <a:cxnLst>
                <a:cxn ang="T6">
                  <a:pos x="T0" y="T1"/>
                </a:cxn>
                <a:cxn ang="T7">
                  <a:pos x="T2" y="T3"/>
                </a:cxn>
                <a:cxn ang="T8">
                  <a:pos x="T4" y="T5"/>
                </a:cxn>
              </a:cxnLst>
              <a:rect l="T9" t="T10" r="T11" b="T12"/>
              <a:pathLst>
                <a:path w="190" h="227">
                  <a:moveTo>
                    <a:pt x="0" y="0"/>
                  </a:moveTo>
                  <a:lnTo>
                    <a:pt x="82" y="0"/>
                  </a:lnTo>
                  <a:lnTo>
                    <a:pt x="190" y="227"/>
                  </a:lnTo>
                </a:path>
              </a:pathLst>
            </a:custGeom>
            <a:noFill/>
            <a:ln w="12700">
              <a:solidFill>
                <a:schemeClr val="tx1"/>
              </a:solidFill>
              <a:round/>
              <a:headEnd type="none" w="med" len="med"/>
              <a:tailEnd type="none" w="med" len="med"/>
            </a:ln>
          </p:spPr>
          <p:txBody>
            <a:bodyPr wrap="none" anchor="ctr"/>
            <a:lstStyle/>
            <a:p>
              <a:endParaRPr lang="fr-CA"/>
            </a:p>
          </p:txBody>
        </p:sp>
        <p:sp>
          <p:nvSpPr>
            <p:cNvPr id="51" name="Line 69"/>
            <p:cNvSpPr>
              <a:spLocks noChangeShapeType="1"/>
            </p:cNvSpPr>
            <p:nvPr/>
          </p:nvSpPr>
          <p:spPr bwMode="auto">
            <a:xfrm>
              <a:off x="4662488" y="1582738"/>
              <a:ext cx="704850" cy="401637"/>
            </a:xfrm>
            <a:prstGeom prst="line">
              <a:avLst/>
            </a:prstGeom>
            <a:noFill/>
            <a:ln w="12700">
              <a:solidFill>
                <a:schemeClr val="tx1"/>
              </a:solidFill>
              <a:round/>
              <a:headEnd/>
              <a:tailEnd/>
            </a:ln>
          </p:spPr>
          <p:txBody>
            <a:bodyPr wrap="none" anchor="ctr"/>
            <a:lstStyle/>
            <a:p>
              <a:endParaRPr lang="fr-CA"/>
            </a:p>
          </p:txBody>
        </p:sp>
        <p:sp>
          <p:nvSpPr>
            <p:cNvPr id="52" name="Line 70"/>
            <p:cNvSpPr>
              <a:spLocks noChangeShapeType="1"/>
            </p:cNvSpPr>
            <p:nvPr/>
          </p:nvSpPr>
          <p:spPr bwMode="auto">
            <a:xfrm>
              <a:off x="3722688" y="2108200"/>
              <a:ext cx="762000" cy="3175"/>
            </a:xfrm>
            <a:prstGeom prst="line">
              <a:avLst/>
            </a:prstGeom>
            <a:noFill/>
            <a:ln w="12700">
              <a:solidFill>
                <a:schemeClr val="tx1"/>
              </a:solidFill>
              <a:round/>
              <a:headEnd/>
              <a:tailEnd/>
            </a:ln>
          </p:spPr>
          <p:txBody>
            <a:bodyPr wrap="none" anchor="ctr"/>
            <a:lstStyle/>
            <a:p>
              <a:endParaRPr lang="fr-CA"/>
            </a:p>
          </p:txBody>
        </p:sp>
        <p:sp>
          <p:nvSpPr>
            <p:cNvPr id="53" name="Freeform 71"/>
            <p:cNvSpPr>
              <a:spLocks/>
            </p:cNvSpPr>
            <p:nvPr/>
          </p:nvSpPr>
          <p:spPr bwMode="auto">
            <a:xfrm>
              <a:off x="6186488" y="1577975"/>
              <a:ext cx="704850" cy="473075"/>
            </a:xfrm>
            <a:custGeom>
              <a:avLst/>
              <a:gdLst>
                <a:gd name="T0" fmla="*/ 0 w 444"/>
                <a:gd name="T1" fmla="*/ 2147483647 h 298"/>
                <a:gd name="T2" fmla="*/ 2147483647 w 444"/>
                <a:gd name="T3" fmla="*/ 0 h 298"/>
                <a:gd name="T4" fmla="*/ 2147483647 w 444"/>
                <a:gd name="T5" fmla="*/ 2147483647 h 298"/>
                <a:gd name="T6" fmla="*/ 0 60000 65536"/>
                <a:gd name="T7" fmla="*/ 0 60000 65536"/>
                <a:gd name="T8" fmla="*/ 0 60000 65536"/>
                <a:gd name="T9" fmla="*/ 0 w 444"/>
                <a:gd name="T10" fmla="*/ 0 h 298"/>
                <a:gd name="T11" fmla="*/ 444 w 444"/>
                <a:gd name="T12" fmla="*/ 298 h 298"/>
              </a:gdLst>
              <a:ahLst/>
              <a:cxnLst>
                <a:cxn ang="T6">
                  <a:pos x="T0" y="T1"/>
                </a:cxn>
                <a:cxn ang="T7">
                  <a:pos x="T2" y="T3"/>
                </a:cxn>
                <a:cxn ang="T8">
                  <a:pos x="T4" y="T5"/>
                </a:cxn>
              </a:cxnLst>
              <a:rect l="T9" t="T10" r="T11" b="T12"/>
              <a:pathLst>
                <a:path w="444" h="298">
                  <a:moveTo>
                    <a:pt x="0" y="298"/>
                  </a:moveTo>
                  <a:lnTo>
                    <a:pt x="320" y="0"/>
                  </a:lnTo>
                  <a:lnTo>
                    <a:pt x="444" y="1"/>
                  </a:lnTo>
                </a:path>
              </a:pathLst>
            </a:custGeom>
            <a:noFill/>
            <a:ln w="12700">
              <a:solidFill>
                <a:schemeClr val="tx1"/>
              </a:solidFill>
              <a:round/>
              <a:headEnd type="none" w="med" len="med"/>
              <a:tailEnd type="none" w="med" len="med"/>
            </a:ln>
          </p:spPr>
          <p:txBody>
            <a:bodyPr wrap="none" anchor="ctr"/>
            <a:lstStyle/>
            <a:p>
              <a:endParaRPr lang="fr-CA"/>
            </a:p>
          </p:txBody>
        </p:sp>
        <p:sp>
          <p:nvSpPr>
            <p:cNvPr id="54" name="Freeform 72"/>
            <p:cNvSpPr>
              <a:spLocks/>
            </p:cNvSpPr>
            <p:nvPr/>
          </p:nvSpPr>
          <p:spPr bwMode="auto">
            <a:xfrm>
              <a:off x="6124575" y="569913"/>
              <a:ext cx="471488" cy="685800"/>
            </a:xfrm>
            <a:custGeom>
              <a:avLst/>
              <a:gdLst>
                <a:gd name="T0" fmla="*/ 0 w 297"/>
                <a:gd name="T1" fmla="*/ 0 h 432"/>
                <a:gd name="T2" fmla="*/ 2147483647 w 297"/>
                <a:gd name="T3" fmla="*/ 2147483647 h 432"/>
                <a:gd name="T4" fmla="*/ 2147483647 w 297"/>
                <a:gd name="T5" fmla="*/ 2147483647 h 432"/>
                <a:gd name="T6" fmla="*/ 0 60000 65536"/>
                <a:gd name="T7" fmla="*/ 0 60000 65536"/>
                <a:gd name="T8" fmla="*/ 0 60000 65536"/>
                <a:gd name="T9" fmla="*/ 0 w 297"/>
                <a:gd name="T10" fmla="*/ 0 h 432"/>
                <a:gd name="T11" fmla="*/ 297 w 297"/>
                <a:gd name="T12" fmla="*/ 432 h 432"/>
              </a:gdLst>
              <a:ahLst/>
              <a:cxnLst>
                <a:cxn ang="T6">
                  <a:pos x="T0" y="T1"/>
                </a:cxn>
                <a:cxn ang="T7">
                  <a:pos x="T2" y="T3"/>
                </a:cxn>
                <a:cxn ang="T8">
                  <a:pos x="T4" y="T5"/>
                </a:cxn>
              </a:cxnLst>
              <a:rect l="T9" t="T10" r="T11" b="T12"/>
              <a:pathLst>
                <a:path w="297" h="432">
                  <a:moveTo>
                    <a:pt x="0" y="0"/>
                  </a:moveTo>
                  <a:lnTo>
                    <a:pt x="297" y="94"/>
                  </a:lnTo>
                  <a:lnTo>
                    <a:pt x="229" y="432"/>
                  </a:lnTo>
                </a:path>
              </a:pathLst>
            </a:custGeom>
            <a:noFill/>
            <a:ln w="12700">
              <a:solidFill>
                <a:schemeClr val="tx1"/>
              </a:solidFill>
              <a:round/>
              <a:headEnd type="none" w="med" len="med"/>
              <a:tailEnd type="none" w="med" len="med"/>
            </a:ln>
          </p:spPr>
          <p:txBody>
            <a:bodyPr wrap="none" anchor="ctr"/>
            <a:lstStyle/>
            <a:p>
              <a:endParaRPr lang="fr-CA"/>
            </a:p>
          </p:txBody>
        </p:sp>
        <p:sp>
          <p:nvSpPr>
            <p:cNvPr id="55" name="Line 73"/>
            <p:cNvSpPr>
              <a:spLocks noChangeShapeType="1"/>
            </p:cNvSpPr>
            <p:nvPr/>
          </p:nvSpPr>
          <p:spPr bwMode="auto">
            <a:xfrm>
              <a:off x="6135688" y="714375"/>
              <a:ext cx="541337" cy="0"/>
            </a:xfrm>
            <a:prstGeom prst="line">
              <a:avLst/>
            </a:prstGeom>
            <a:noFill/>
            <a:ln w="12700">
              <a:solidFill>
                <a:schemeClr val="tx1"/>
              </a:solidFill>
              <a:round/>
              <a:headEnd/>
              <a:tailEnd/>
            </a:ln>
          </p:spPr>
          <p:txBody>
            <a:bodyPr wrap="none" anchor="ctr"/>
            <a:lstStyle/>
            <a:p>
              <a:endParaRPr lang="fr-CA"/>
            </a:p>
          </p:txBody>
        </p:sp>
        <p:sp>
          <p:nvSpPr>
            <p:cNvPr id="56" name="AutoShape 74"/>
            <p:cNvSpPr>
              <a:spLocks/>
            </p:cNvSpPr>
            <p:nvPr/>
          </p:nvSpPr>
          <p:spPr bwMode="auto">
            <a:xfrm>
              <a:off x="7181850" y="1819275"/>
              <a:ext cx="74613" cy="744538"/>
            </a:xfrm>
            <a:prstGeom prst="rightBracket">
              <a:avLst>
                <a:gd name="adj" fmla="val 0"/>
              </a:avLst>
            </a:prstGeom>
            <a:noFill/>
            <a:ln w="12700">
              <a:solidFill>
                <a:schemeClr val="tx1"/>
              </a:solidFill>
              <a:round/>
              <a:headEnd/>
              <a:tailEnd/>
            </a:ln>
          </p:spPr>
          <p:txBody>
            <a:bodyPr wrap="none" anchor="ctr"/>
            <a:lstStyle/>
            <a:p>
              <a:endParaRPr lang="fr-CA"/>
            </a:p>
          </p:txBody>
        </p:sp>
        <p:sp>
          <p:nvSpPr>
            <p:cNvPr id="57" name="Line 75"/>
            <p:cNvSpPr>
              <a:spLocks noChangeShapeType="1"/>
            </p:cNvSpPr>
            <p:nvPr/>
          </p:nvSpPr>
          <p:spPr bwMode="auto">
            <a:xfrm>
              <a:off x="7254875" y="2200275"/>
              <a:ext cx="60325" cy="0"/>
            </a:xfrm>
            <a:prstGeom prst="line">
              <a:avLst/>
            </a:prstGeom>
            <a:noFill/>
            <a:ln w="12700">
              <a:solidFill>
                <a:schemeClr val="tx1"/>
              </a:solidFill>
              <a:round/>
              <a:headEnd/>
              <a:tailEnd/>
            </a:ln>
          </p:spPr>
          <p:txBody>
            <a:bodyPr wrap="none" anchor="ctr"/>
            <a:lstStyle/>
            <a:p>
              <a:endParaRPr lang="fr-CA"/>
            </a:p>
          </p:txBody>
        </p:sp>
      </p:grpSp>
      <p:sp>
        <p:nvSpPr>
          <p:cNvPr id="84994" name="Text Box 2"/>
          <p:cNvSpPr txBox="1">
            <a:spLocks noChangeArrowheads="1"/>
          </p:cNvSpPr>
          <p:nvPr/>
        </p:nvSpPr>
        <p:spPr bwMode="auto">
          <a:xfrm>
            <a:off x="238668" y="825011"/>
            <a:ext cx="2864010" cy="325395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72000" rIns="36000" bIns="72000">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ts val="600"/>
              </a:spcBef>
              <a:buFontTx/>
              <a:buChar char="•"/>
            </a:pPr>
            <a:r>
              <a:rPr lang="fr-CA" sz="1600" dirty="0"/>
              <a:t>Les bronchioles terminales donnent naissance aux  </a:t>
            </a:r>
            <a:r>
              <a:rPr lang="fr-CA" sz="1600" b="1" i="1" dirty="0"/>
              <a:t>bronchioles respiratoires</a:t>
            </a:r>
            <a:r>
              <a:rPr lang="fr-CA" sz="1600" dirty="0"/>
              <a:t>.</a:t>
            </a:r>
          </a:p>
          <a:p>
            <a:pPr eaLnBrk="0" hangingPunct="0">
              <a:spcBef>
                <a:spcPts val="600"/>
              </a:spcBef>
              <a:buFontTx/>
              <a:buChar char="•"/>
            </a:pPr>
            <a:r>
              <a:rPr lang="fr-CA" sz="1600" dirty="0"/>
              <a:t>Les bronchioles respiratoires donnent naissance aux </a:t>
            </a:r>
            <a:r>
              <a:rPr lang="fr-CA" sz="1600" b="1" i="1" dirty="0"/>
              <a:t>conduits alvéolaires</a:t>
            </a:r>
            <a:r>
              <a:rPr lang="fr-CA" sz="1600" dirty="0"/>
              <a:t>.</a:t>
            </a:r>
          </a:p>
          <a:p>
            <a:pPr eaLnBrk="0" hangingPunct="0">
              <a:spcBef>
                <a:spcPts val="600"/>
              </a:spcBef>
              <a:buFontTx/>
              <a:buChar char="•"/>
            </a:pPr>
            <a:r>
              <a:rPr lang="fr-CA" sz="1600" dirty="0"/>
              <a:t>Les </a:t>
            </a:r>
            <a:r>
              <a:rPr lang="fr-CA" sz="1600" b="1" i="1" dirty="0"/>
              <a:t>alvéoles</a:t>
            </a:r>
            <a:r>
              <a:rPr lang="fr-CA" sz="1600" dirty="0"/>
              <a:t> sont de très petites cavités (diamètre </a:t>
            </a:r>
            <a:r>
              <a:rPr lang="fr-CA" sz="1600" dirty="0">
                <a:cs typeface="Arial" charset="0"/>
              </a:rPr>
              <a:t>≈ 0.2 mm) remplies d’air et retrouvées le long des </a:t>
            </a:r>
            <a:r>
              <a:rPr lang="fr-CA" sz="1600" dirty="0"/>
              <a:t>bronchioles respiratoires et conduits alvéolaires.</a:t>
            </a:r>
          </a:p>
        </p:txBody>
      </p:sp>
      <p:sp>
        <p:nvSpPr>
          <p:cNvPr id="85000" name="Text Box 8"/>
          <p:cNvSpPr txBox="1">
            <a:spLocks noChangeArrowheads="1"/>
          </p:cNvSpPr>
          <p:nvPr/>
        </p:nvSpPr>
        <p:spPr bwMode="auto">
          <a:xfrm>
            <a:off x="191510" y="4193266"/>
            <a:ext cx="2765559" cy="1323439"/>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10000"/>
              </a:spcBef>
              <a:buFontTx/>
              <a:buChar char="•"/>
            </a:pPr>
            <a:r>
              <a:rPr lang="fr-CA" sz="1600" b="1" i="1" dirty="0"/>
              <a:t>Saccules alvéolaires </a:t>
            </a:r>
            <a:r>
              <a:rPr lang="fr-CA" sz="1600" dirty="0"/>
              <a:t>: regroupements de deux alvéoles ou plus, à l’extrémité des conduits alvéolaires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3"/>
          <p:cNvSpPr txBox="1">
            <a:spLocks noChangeArrowheads="1"/>
          </p:cNvSpPr>
          <p:nvPr/>
        </p:nvSpPr>
        <p:spPr bwMode="auto">
          <a:xfrm>
            <a:off x="227438" y="261380"/>
            <a:ext cx="8067476" cy="122495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8775" indent="-1793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CA" sz="1600" u="sng" dirty="0"/>
              <a:t>Quelques chiffres</a:t>
            </a:r>
            <a:r>
              <a:rPr lang="fr-CA" sz="1600" dirty="0"/>
              <a:t> :</a:t>
            </a:r>
          </a:p>
          <a:p>
            <a:pPr eaLnBrk="0" hangingPunct="0">
              <a:spcBef>
                <a:spcPct val="20000"/>
              </a:spcBef>
            </a:pPr>
            <a:r>
              <a:rPr lang="fr-CA" sz="1600" dirty="0"/>
              <a:t>~300 million d’alvéoles pour les 2 poumons </a:t>
            </a:r>
            <a:r>
              <a:rPr lang="fr-CA" sz="1600" dirty="0">
                <a:sym typeface="Symbol" pitchFamily="18" charset="2"/>
              </a:rPr>
              <a:t></a:t>
            </a:r>
            <a:r>
              <a:rPr lang="fr-CA" sz="1600" dirty="0"/>
              <a:t> immense superficie :</a:t>
            </a:r>
          </a:p>
          <a:p>
            <a:pPr lvl="1" eaLnBrk="0" hangingPunct="0">
              <a:spcBef>
                <a:spcPct val="20000"/>
              </a:spcBef>
              <a:buFontTx/>
              <a:buChar char="•"/>
            </a:pPr>
            <a:r>
              <a:rPr lang="fr-CA" sz="1600" dirty="0"/>
              <a:t>Superficie totale de la </a:t>
            </a:r>
            <a:r>
              <a:rPr lang="fr-CA" sz="1600" i="1" dirty="0"/>
              <a:t>membrane </a:t>
            </a:r>
            <a:r>
              <a:rPr lang="fr-CA" sz="1600" i="1" dirty="0" err="1"/>
              <a:t>alvéolocapillaire</a:t>
            </a:r>
            <a:r>
              <a:rPr lang="fr-CA" sz="1600" dirty="0"/>
              <a:t> </a:t>
            </a:r>
            <a:r>
              <a:rPr lang="fr-CA" sz="1600" dirty="0">
                <a:cs typeface="Arial" charset="0"/>
              </a:rPr>
              <a:t>≈</a:t>
            </a:r>
            <a:r>
              <a:rPr lang="fr-CA" sz="1600" dirty="0"/>
              <a:t> 70 m</a:t>
            </a:r>
            <a:r>
              <a:rPr lang="fr-CA" sz="1600" baseline="30000" dirty="0"/>
              <a:t>2</a:t>
            </a:r>
            <a:r>
              <a:rPr lang="fr-CA" sz="1600" dirty="0"/>
              <a:t> !!!</a:t>
            </a:r>
          </a:p>
          <a:p>
            <a:pPr lvl="1" eaLnBrk="0" hangingPunct="0">
              <a:spcBef>
                <a:spcPct val="20000"/>
              </a:spcBef>
              <a:buFontTx/>
              <a:buChar char="•"/>
            </a:pPr>
            <a:r>
              <a:rPr lang="fr-CA" sz="1600" dirty="0"/>
              <a:t>Quantité de sang dans les capillaires pulmonaires </a:t>
            </a:r>
            <a:r>
              <a:rPr lang="fr-CA" sz="1600" dirty="0">
                <a:cs typeface="Arial" charset="0"/>
              </a:rPr>
              <a:t>≈ seulement 100 </a:t>
            </a:r>
            <a:r>
              <a:rPr lang="fr-CA" sz="1600" dirty="0" err="1">
                <a:cs typeface="Arial" charset="0"/>
              </a:rPr>
              <a:t>mL</a:t>
            </a:r>
            <a:r>
              <a:rPr lang="fr-CA" sz="1600" dirty="0">
                <a:cs typeface="Arial" charset="0"/>
              </a:rPr>
              <a:t> environ !!!</a:t>
            </a:r>
            <a:endParaRPr lang="fr-CA" sz="1600" b="1" u="sng" dirty="0">
              <a:cs typeface="Arial" charset="0"/>
            </a:endParaRPr>
          </a:p>
        </p:txBody>
      </p:sp>
      <p:sp>
        <p:nvSpPr>
          <p:cNvPr id="86020" name="Text Box 4"/>
          <p:cNvSpPr txBox="1">
            <a:spLocks noChangeArrowheads="1"/>
          </p:cNvSpPr>
          <p:nvPr/>
        </p:nvSpPr>
        <p:spPr bwMode="auto">
          <a:xfrm>
            <a:off x="7443254" y="5717681"/>
            <a:ext cx="136592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22.11 a et b</a:t>
            </a:r>
          </a:p>
        </p:txBody>
      </p:sp>
      <p:pic>
        <p:nvPicPr>
          <p:cNvPr id="86024" name="Picture 8" descr="D:\Chapter_22\B_JPEG_Images_and_Tables\b_unlabeled\figure_22_09a_unlabe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98" t="-2329" r="5145" b="5499"/>
          <a:stretch/>
        </p:blipFill>
        <p:spPr bwMode="auto">
          <a:xfrm>
            <a:off x="608341" y="1785877"/>
            <a:ext cx="4465384" cy="370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p:cNvCxnSpPr>
            <a:endCxn id="86024" idx="1"/>
          </p:cNvCxnSpPr>
          <p:nvPr/>
        </p:nvCxnSpPr>
        <p:spPr>
          <a:xfrm flipH="1">
            <a:off x="608341" y="2907962"/>
            <a:ext cx="285280" cy="73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72110" y="3604409"/>
            <a:ext cx="1075936" cy="276999"/>
          </a:xfrm>
          <a:prstGeom prst="rect">
            <a:avLst/>
          </a:prstGeom>
          <a:noFill/>
        </p:spPr>
        <p:txBody>
          <a:bodyPr wrap="none" rtlCol="0">
            <a:spAutoFit/>
          </a:bodyPr>
          <a:lstStyle/>
          <a:p>
            <a:r>
              <a:rPr lang="fr-CA" sz="1200" b="1" dirty="0">
                <a:latin typeface="Calibri" pitchFamily="34" charset="0"/>
                <a:cs typeface="Calibri" pitchFamily="34" charset="0"/>
              </a:rPr>
              <a:t>Muscles lisses</a:t>
            </a:r>
          </a:p>
        </p:txBody>
      </p:sp>
      <p:cxnSp>
        <p:nvCxnSpPr>
          <p:cNvPr id="14" name="Connecteur droit 13"/>
          <p:cNvCxnSpPr/>
          <p:nvPr/>
        </p:nvCxnSpPr>
        <p:spPr>
          <a:xfrm>
            <a:off x="2988589" y="4684220"/>
            <a:ext cx="924488" cy="231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31860" y="4566629"/>
            <a:ext cx="681217" cy="337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3936309" y="4879726"/>
            <a:ext cx="844975" cy="276999"/>
          </a:xfrm>
          <a:prstGeom prst="rect">
            <a:avLst/>
          </a:prstGeom>
          <a:noFill/>
        </p:spPr>
        <p:txBody>
          <a:bodyPr wrap="none" rtlCol="0">
            <a:spAutoFit/>
          </a:bodyPr>
          <a:lstStyle/>
          <a:p>
            <a:r>
              <a:rPr lang="fr-CA" sz="1200" b="1" dirty="0">
                <a:latin typeface="Calibri" pitchFamily="34" charset="0"/>
                <a:cs typeface="Calibri" pitchFamily="34" charset="0"/>
              </a:rPr>
              <a:t>Capillaires</a:t>
            </a:r>
          </a:p>
        </p:txBody>
      </p:sp>
      <p:cxnSp>
        <p:nvCxnSpPr>
          <p:cNvPr id="25" name="Connecteur droit 24"/>
          <p:cNvCxnSpPr/>
          <p:nvPr/>
        </p:nvCxnSpPr>
        <p:spPr>
          <a:xfrm>
            <a:off x="1762950" y="5018226"/>
            <a:ext cx="924488" cy="231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1918215" y="4825977"/>
            <a:ext cx="782102" cy="424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2216632" y="5194686"/>
            <a:ext cx="1248803" cy="276999"/>
          </a:xfrm>
          <a:prstGeom prst="rect">
            <a:avLst/>
          </a:prstGeom>
          <a:noFill/>
        </p:spPr>
        <p:txBody>
          <a:bodyPr wrap="none" rtlCol="0">
            <a:spAutoFit/>
          </a:bodyPr>
          <a:lstStyle/>
          <a:p>
            <a:r>
              <a:rPr lang="fr-CA" sz="1200" b="1" dirty="0">
                <a:latin typeface="Calibri" pitchFamily="34" charset="0"/>
                <a:cs typeface="Calibri" pitchFamily="34" charset="0"/>
              </a:rPr>
              <a:t>Fibres élastiques</a:t>
            </a:r>
          </a:p>
        </p:txBody>
      </p:sp>
      <p:cxnSp>
        <p:nvCxnSpPr>
          <p:cNvPr id="31" name="Connecteur droit 30"/>
          <p:cNvCxnSpPr/>
          <p:nvPr/>
        </p:nvCxnSpPr>
        <p:spPr>
          <a:xfrm flipV="1">
            <a:off x="2937073" y="2993384"/>
            <a:ext cx="925542" cy="293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2866791" y="2993384"/>
            <a:ext cx="995824" cy="120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3836856" y="2849745"/>
            <a:ext cx="723468" cy="276999"/>
          </a:xfrm>
          <a:prstGeom prst="rect">
            <a:avLst/>
          </a:prstGeom>
          <a:noFill/>
        </p:spPr>
        <p:txBody>
          <a:bodyPr wrap="none" rtlCol="0">
            <a:spAutoFit/>
          </a:bodyPr>
          <a:lstStyle/>
          <a:p>
            <a:r>
              <a:rPr lang="fr-CA" sz="1200" b="1" dirty="0">
                <a:latin typeface="Calibri" pitchFamily="34" charset="0"/>
                <a:cs typeface="Calibri" pitchFamily="34" charset="0"/>
              </a:rPr>
              <a:t>Alvéoles</a:t>
            </a:r>
          </a:p>
        </p:txBody>
      </p:sp>
      <p:cxnSp>
        <p:nvCxnSpPr>
          <p:cNvPr id="46" name="Connecteur droit 45"/>
          <p:cNvCxnSpPr>
            <a:endCxn id="86024" idx="1"/>
          </p:cNvCxnSpPr>
          <p:nvPr/>
        </p:nvCxnSpPr>
        <p:spPr>
          <a:xfrm flipH="1">
            <a:off x="608341" y="2924043"/>
            <a:ext cx="722960" cy="71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6031" name="Picture 11" descr="D:\Chapter_22\B_JPEG_Images_and_Tables\a_labeled\figure_22_09b_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4" r="1759" b="14457"/>
          <a:stretch/>
        </p:blipFill>
        <p:spPr bwMode="auto">
          <a:xfrm>
            <a:off x="5168083" y="2031916"/>
            <a:ext cx="3583571" cy="298630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p:cNvCxnSpPr/>
          <p:nvPr/>
        </p:nvCxnSpPr>
        <p:spPr>
          <a:xfrm flipV="1">
            <a:off x="1034568" y="1868068"/>
            <a:ext cx="838863" cy="421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1797583" y="1711772"/>
            <a:ext cx="1530675" cy="276999"/>
          </a:xfrm>
          <a:prstGeom prst="rect">
            <a:avLst/>
          </a:prstGeom>
          <a:noFill/>
        </p:spPr>
        <p:txBody>
          <a:bodyPr wrap="none" rtlCol="0">
            <a:spAutoFit/>
          </a:bodyPr>
          <a:lstStyle/>
          <a:p>
            <a:r>
              <a:rPr lang="fr-CA" sz="1200" b="1" dirty="0">
                <a:latin typeface="Calibri" pitchFamily="34" charset="0"/>
                <a:cs typeface="Calibri" pitchFamily="34" charset="0"/>
              </a:rPr>
              <a:t>Bronchiole terminale</a:t>
            </a:r>
          </a:p>
        </p:txBody>
      </p:sp>
      <p:cxnSp>
        <p:nvCxnSpPr>
          <p:cNvPr id="27" name="Connecteur droit 26"/>
          <p:cNvCxnSpPr/>
          <p:nvPr/>
        </p:nvCxnSpPr>
        <p:spPr>
          <a:xfrm flipV="1">
            <a:off x="1819068" y="2379928"/>
            <a:ext cx="838863" cy="7916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590641" y="2215670"/>
            <a:ext cx="1651029" cy="276999"/>
          </a:xfrm>
          <a:prstGeom prst="rect">
            <a:avLst/>
          </a:prstGeom>
          <a:noFill/>
        </p:spPr>
        <p:txBody>
          <a:bodyPr wrap="none" rtlCol="0">
            <a:spAutoFit/>
          </a:bodyPr>
          <a:lstStyle/>
          <a:p>
            <a:r>
              <a:rPr lang="fr-CA" sz="1200" b="1" dirty="0">
                <a:latin typeface="Calibri" pitchFamily="34" charset="0"/>
                <a:cs typeface="Calibri" pitchFamily="34" charset="0"/>
              </a:rPr>
              <a:t>Bronchiole respiratoire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ext Box 3"/>
          <p:cNvSpPr txBox="1">
            <a:spLocks noChangeArrowheads="1"/>
          </p:cNvSpPr>
          <p:nvPr/>
        </p:nvSpPr>
        <p:spPr bwMode="auto">
          <a:xfrm>
            <a:off x="204272" y="255951"/>
            <a:ext cx="8472488" cy="2292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defRPr>
            </a:lvl1pPr>
            <a:lvl2pPr marL="530225" indent="-16827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CA" sz="1600" dirty="0"/>
              <a:t>La paroi des alvéoles est constituée de deux types de cellules :</a:t>
            </a:r>
          </a:p>
          <a:p>
            <a:pPr marL="358775" lvl="1" indent="-176213" eaLnBrk="0" hangingPunct="0">
              <a:spcBef>
                <a:spcPts val="300"/>
              </a:spcBef>
              <a:buSzPct val="80000"/>
              <a:buFont typeface="Wingdings" pitchFamily="2" charset="2"/>
              <a:buChar char="§"/>
            </a:pPr>
            <a:r>
              <a:rPr lang="fr-CA" sz="1600" b="1" i="1" dirty="0" err="1"/>
              <a:t>Pneumocytes</a:t>
            </a:r>
            <a:r>
              <a:rPr lang="fr-CA" sz="1600" b="1" i="1" dirty="0"/>
              <a:t> de type I (</a:t>
            </a:r>
            <a:r>
              <a:rPr lang="fr-CA" sz="1600" b="1" i="1" dirty="0" err="1"/>
              <a:t>épithéliocytes</a:t>
            </a:r>
            <a:r>
              <a:rPr lang="fr-CA" sz="1600" b="1" i="1" dirty="0"/>
              <a:t> respiratoires)</a:t>
            </a:r>
            <a:r>
              <a:rPr lang="fr-CA" sz="1600" b="1" dirty="0"/>
              <a:t> </a:t>
            </a:r>
            <a:r>
              <a:rPr lang="fr-CA" sz="1600" dirty="0"/>
              <a:t>(</a:t>
            </a:r>
            <a:r>
              <a:rPr lang="fr-CA" sz="1600" dirty="0">
                <a:cs typeface="Arial" charset="0"/>
              </a:rPr>
              <a:t>~ 95%) </a:t>
            </a:r>
            <a:r>
              <a:rPr lang="fr-CA" sz="1600" b="1" dirty="0">
                <a:cs typeface="Arial" charset="0"/>
              </a:rPr>
              <a:t>:</a:t>
            </a:r>
            <a:r>
              <a:rPr lang="fr-CA" sz="1600" dirty="0">
                <a:cs typeface="Arial" charset="0"/>
              </a:rPr>
              <a:t> cellules épithéliales squameuses</a:t>
            </a:r>
            <a:endParaRPr lang="fr-CA" sz="1600" dirty="0"/>
          </a:p>
          <a:p>
            <a:pPr marL="358775" lvl="1" indent="-176213" eaLnBrk="0" hangingPunct="0">
              <a:spcBef>
                <a:spcPts val="300"/>
              </a:spcBef>
              <a:buSzPct val="80000"/>
              <a:buFont typeface="Wingdings" pitchFamily="2" charset="2"/>
              <a:buChar char="§"/>
            </a:pPr>
            <a:r>
              <a:rPr lang="fr-CA" sz="1600" b="1" i="1" dirty="0" err="1"/>
              <a:t>Pneumocytes</a:t>
            </a:r>
            <a:r>
              <a:rPr lang="fr-CA" sz="1600" b="1" i="1" dirty="0"/>
              <a:t> de type II</a:t>
            </a:r>
            <a:r>
              <a:rPr lang="fr-CA" sz="1600" dirty="0"/>
              <a:t> </a:t>
            </a:r>
            <a:r>
              <a:rPr lang="fr-CA" sz="1600" b="1" i="1" dirty="0"/>
              <a:t> (grands </a:t>
            </a:r>
            <a:r>
              <a:rPr lang="fr-CA" sz="1600" b="1" i="1" dirty="0" err="1"/>
              <a:t>épithéliocytes</a:t>
            </a:r>
            <a:r>
              <a:rPr lang="fr-CA" sz="1600" b="1" i="1" dirty="0"/>
              <a:t>) </a:t>
            </a:r>
            <a:r>
              <a:rPr lang="fr-CA" sz="1600" b="1" dirty="0"/>
              <a:t>: </a:t>
            </a:r>
            <a:r>
              <a:rPr lang="fr-CA" sz="1600" dirty="0"/>
              <a:t>dispersés parmi les épithéliocytes respiratoires; sécrètent le </a:t>
            </a:r>
            <a:r>
              <a:rPr lang="fr-CA" sz="1600" b="1" i="1" dirty="0"/>
              <a:t>surfactant</a:t>
            </a:r>
          </a:p>
          <a:p>
            <a:pPr marL="0" indent="0" eaLnBrk="0" hangingPunct="0">
              <a:spcBef>
                <a:spcPts val="600"/>
              </a:spcBef>
            </a:pPr>
            <a:r>
              <a:rPr lang="fr-CA" sz="1600" b="1" i="1" dirty="0"/>
              <a:t>Macrophagocytes alvéolaires </a:t>
            </a:r>
            <a:r>
              <a:rPr lang="fr-CA" sz="1600" b="1" dirty="0"/>
              <a:t>:</a:t>
            </a:r>
            <a:r>
              <a:rPr lang="fr-CA" sz="1600" dirty="0"/>
              <a:t> éliminent les particules dans les alvéoles </a:t>
            </a:r>
          </a:p>
          <a:p>
            <a:pPr marL="0" indent="0" eaLnBrk="0" hangingPunct="0">
              <a:spcBef>
                <a:spcPts val="600"/>
              </a:spcBef>
            </a:pPr>
            <a:r>
              <a:rPr lang="fr-CA" sz="1600" b="1" i="1" dirty="0"/>
              <a:t>Membrane alvéolocapillaire </a:t>
            </a:r>
            <a:r>
              <a:rPr lang="fr-CA" sz="1600" b="1" dirty="0"/>
              <a:t>: </a:t>
            </a:r>
            <a:r>
              <a:rPr lang="fr-CA" sz="1600" dirty="0"/>
              <a:t>barrière air-sang; extrêmement mince (~ 0.6 μm)</a:t>
            </a:r>
          </a:p>
          <a:p>
            <a:pPr eaLnBrk="0" hangingPunct="0"/>
            <a:r>
              <a:rPr lang="fr-CA" sz="1600" b="1" dirty="0"/>
              <a:t>	= paroi de l’alvéole + lames basales fusionnées + paroi capillaire </a:t>
            </a:r>
          </a:p>
        </p:txBody>
      </p:sp>
      <p:pic>
        <p:nvPicPr>
          <p:cNvPr id="3" name="Picture 2" descr="Diagram&#10;&#10;Description automatically generated">
            <a:extLst>
              <a:ext uri="{FF2B5EF4-FFF2-40B4-BE49-F238E27FC236}">
                <a16:creationId xmlns:a16="http://schemas.microsoft.com/office/drawing/2014/main" id="{7B7B3E58-542D-412C-A3FC-E6265755CE28}"/>
              </a:ext>
            </a:extLst>
          </p:cNvPr>
          <p:cNvPicPr>
            <a:picLocks noChangeAspect="1"/>
          </p:cNvPicPr>
          <p:nvPr/>
        </p:nvPicPr>
        <p:blipFill rotWithShape="1">
          <a:blip r:embed="rId2">
            <a:extLst>
              <a:ext uri="{28A0092B-C50C-407E-A947-70E740481C1C}">
                <a14:useLocalDpi xmlns:a14="http://schemas.microsoft.com/office/drawing/2010/main" val="0"/>
              </a:ext>
            </a:extLst>
          </a:blip>
          <a:srcRect t="42953" b="9142"/>
          <a:stretch/>
        </p:blipFill>
        <p:spPr>
          <a:xfrm>
            <a:off x="1164453" y="2749732"/>
            <a:ext cx="6815094" cy="3729446"/>
          </a:xfrm>
          <a:prstGeom prst="rect">
            <a:avLst/>
          </a:prstGeom>
        </p:spPr>
      </p:pic>
      <p:sp>
        <p:nvSpPr>
          <p:cNvPr id="29" name="Text Box 4">
            <a:extLst>
              <a:ext uri="{FF2B5EF4-FFF2-40B4-BE49-F238E27FC236}">
                <a16:creationId xmlns:a16="http://schemas.microsoft.com/office/drawing/2014/main" id="{C2DD39A5-1094-4D6E-89FB-DC98DEC34C36}"/>
              </a:ext>
            </a:extLst>
          </p:cNvPr>
          <p:cNvSpPr txBox="1">
            <a:spLocks noChangeArrowheads="1"/>
          </p:cNvSpPr>
          <p:nvPr/>
        </p:nvSpPr>
        <p:spPr bwMode="auto">
          <a:xfrm>
            <a:off x="7417128" y="6088854"/>
            <a:ext cx="1067197"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22.11c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382273" y="4490605"/>
            <a:ext cx="6913333" cy="6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33400" indent="-171450">
              <a:defRPr>
                <a:solidFill>
                  <a:schemeClr val="tx1"/>
                </a:solidFill>
                <a:latin typeface="Arial" charset="0"/>
              </a:defRPr>
            </a:lvl2pPr>
            <a:lvl3pPr marL="1806575" indent="-457200">
              <a:defRPr>
                <a:solidFill>
                  <a:schemeClr val="tx1"/>
                </a:solidFill>
                <a:latin typeface="Arial" charset="0"/>
              </a:defRPr>
            </a:lvl3pPr>
            <a:lvl4pPr marL="2443163" indent="-457200">
              <a:defRPr>
                <a:solidFill>
                  <a:schemeClr val="tx1"/>
                </a:solidFill>
                <a:latin typeface="Arial" charset="0"/>
              </a:defRPr>
            </a:lvl4pPr>
            <a:lvl5pPr marL="3079750" indent="-457200">
              <a:defRPr>
                <a:solidFill>
                  <a:schemeClr val="tx1"/>
                </a:solidFill>
                <a:latin typeface="Arial" charset="0"/>
              </a:defRPr>
            </a:lvl5pPr>
            <a:lvl6pPr marL="3536950" indent="-457200" fontAlgn="base">
              <a:spcBef>
                <a:spcPct val="0"/>
              </a:spcBef>
              <a:spcAft>
                <a:spcPct val="0"/>
              </a:spcAft>
              <a:defRPr>
                <a:solidFill>
                  <a:schemeClr val="tx1"/>
                </a:solidFill>
                <a:latin typeface="Arial" charset="0"/>
              </a:defRPr>
            </a:lvl6pPr>
            <a:lvl7pPr marL="3994150" indent="-457200" fontAlgn="base">
              <a:spcBef>
                <a:spcPct val="0"/>
              </a:spcBef>
              <a:spcAft>
                <a:spcPct val="0"/>
              </a:spcAft>
              <a:defRPr>
                <a:solidFill>
                  <a:schemeClr val="tx1"/>
                </a:solidFill>
                <a:latin typeface="Arial" charset="0"/>
              </a:defRPr>
            </a:lvl7pPr>
            <a:lvl8pPr marL="4451350" indent="-457200" fontAlgn="base">
              <a:spcBef>
                <a:spcPct val="0"/>
              </a:spcBef>
              <a:spcAft>
                <a:spcPct val="0"/>
              </a:spcAft>
              <a:defRPr>
                <a:solidFill>
                  <a:schemeClr val="tx1"/>
                </a:solidFill>
                <a:latin typeface="Arial" charset="0"/>
              </a:defRPr>
            </a:lvl8pPr>
            <a:lvl9pPr marL="4908550" indent="-457200" fontAlgn="base">
              <a:spcBef>
                <a:spcPct val="0"/>
              </a:spcBef>
              <a:spcAft>
                <a:spcPct val="0"/>
              </a:spcAft>
              <a:defRPr>
                <a:solidFill>
                  <a:schemeClr val="tx1"/>
                </a:solidFill>
                <a:latin typeface="Arial" charset="0"/>
              </a:defRPr>
            </a:lvl9pPr>
          </a:lstStyle>
          <a:p>
            <a:pPr eaLnBrk="0" hangingPunct="0">
              <a:spcBef>
                <a:spcPct val="20000"/>
              </a:spcBef>
            </a:pPr>
            <a:r>
              <a:rPr lang="fr-CA" sz="1800" b="1" dirty="0"/>
              <a:t>Poumon :</a:t>
            </a:r>
          </a:p>
          <a:p>
            <a:pPr marL="180975" indent="-180975" eaLnBrk="0" hangingPunct="0">
              <a:spcBef>
                <a:spcPts val="300"/>
              </a:spcBef>
              <a:buFont typeface="Arial" pitchFamily="34" charset="0"/>
              <a:buChar char="•"/>
            </a:pPr>
            <a:r>
              <a:rPr lang="fr-CA" sz="1600" dirty="0"/>
              <a:t>Surtout constitué d’alvéoles ; le reste est un </a:t>
            </a:r>
            <a:r>
              <a:rPr lang="fr-CA" sz="1600" b="1" dirty="0"/>
              <a:t>tissu conjonctif élastique</a:t>
            </a:r>
            <a:r>
              <a:rPr lang="fr-CA" sz="1600" dirty="0"/>
              <a:t>.</a:t>
            </a:r>
          </a:p>
        </p:txBody>
      </p:sp>
      <p:sp>
        <p:nvSpPr>
          <p:cNvPr id="88067" name="Text Box 3"/>
          <p:cNvSpPr txBox="1">
            <a:spLocks noChangeArrowheads="1"/>
          </p:cNvSpPr>
          <p:nvPr/>
        </p:nvSpPr>
        <p:spPr bwMode="auto">
          <a:xfrm>
            <a:off x="168593" y="239062"/>
            <a:ext cx="866457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347788" indent="-457200">
              <a:defRPr>
                <a:solidFill>
                  <a:schemeClr val="tx1"/>
                </a:solidFill>
                <a:latin typeface="Arial" charset="0"/>
              </a:defRPr>
            </a:lvl2pPr>
            <a:lvl3pPr marL="1984375" indent="-457200">
              <a:defRPr>
                <a:solidFill>
                  <a:schemeClr val="tx1"/>
                </a:solidFill>
                <a:latin typeface="Arial" charset="0"/>
              </a:defRPr>
            </a:lvl3pPr>
            <a:lvl4pPr marL="2620963" indent="-457200">
              <a:defRPr>
                <a:solidFill>
                  <a:schemeClr val="tx1"/>
                </a:solidFill>
                <a:latin typeface="Arial" charset="0"/>
              </a:defRPr>
            </a:lvl4pPr>
            <a:lvl5pPr marL="3257550" indent="-457200">
              <a:defRPr>
                <a:solidFill>
                  <a:schemeClr val="tx1"/>
                </a:solidFill>
                <a:latin typeface="Arial" charset="0"/>
              </a:defRPr>
            </a:lvl5pPr>
            <a:lvl6pPr marL="3714750" indent="-457200" fontAlgn="base">
              <a:spcBef>
                <a:spcPct val="0"/>
              </a:spcBef>
              <a:spcAft>
                <a:spcPct val="0"/>
              </a:spcAft>
              <a:defRPr>
                <a:solidFill>
                  <a:schemeClr val="tx1"/>
                </a:solidFill>
                <a:latin typeface="Arial" charset="0"/>
              </a:defRPr>
            </a:lvl6pPr>
            <a:lvl7pPr marL="4171950" indent="-457200" fontAlgn="base">
              <a:spcBef>
                <a:spcPct val="0"/>
              </a:spcBef>
              <a:spcAft>
                <a:spcPct val="0"/>
              </a:spcAft>
              <a:defRPr>
                <a:solidFill>
                  <a:schemeClr val="tx1"/>
                </a:solidFill>
                <a:latin typeface="Arial" charset="0"/>
              </a:defRPr>
            </a:lvl7pPr>
            <a:lvl8pPr marL="4629150" indent="-457200" fontAlgn="base">
              <a:spcBef>
                <a:spcPct val="0"/>
              </a:spcBef>
              <a:spcAft>
                <a:spcPct val="0"/>
              </a:spcAft>
              <a:defRPr>
                <a:solidFill>
                  <a:schemeClr val="tx1"/>
                </a:solidFill>
                <a:latin typeface="Arial" charset="0"/>
              </a:defRPr>
            </a:lvl8pPr>
            <a:lvl9pPr marL="5086350" indent="-457200" fontAlgn="base">
              <a:spcBef>
                <a:spcPct val="0"/>
              </a:spcBef>
              <a:spcAft>
                <a:spcPct val="0"/>
              </a:spcAft>
              <a:defRPr>
                <a:solidFill>
                  <a:schemeClr val="tx1"/>
                </a:solidFill>
                <a:latin typeface="Arial" charset="0"/>
              </a:defRPr>
            </a:lvl9pPr>
          </a:lstStyle>
          <a:p>
            <a:pPr marL="627063" indent="-627063" eaLnBrk="0" hangingPunct="0">
              <a:spcBef>
                <a:spcPct val="20000"/>
              </a:spcBef>
            </a:pPr>
            <a:r>
              <a:rPr lang="fr-CA" sz="2400" b="1" dirty="0">
                <a:solidFill>
                  <a:srgbClr val="0000FF"/>
                </a:solidFill>
              </a:rPr>
              <a:t>8.4	Décrire l’anatomie macroscopique des poumons et de la plèvre</a:t>
            </a:r>
          </a:p>
        </p:txBody>
      </p:sp>
      <p:sp>
        <p:nvSpPr>
          <p:cNvPr id="88069" name="Text Box 5"/>
          <p:cNvSpPr txBox="1">
            <a:spLocks noChangeArrowheads="1"/>
          </p:cNvSpPr>
          <p:nvPr/>
        </p:nvSpPr>
        <p:spPr bwMode="auto">
          <a:xfrm>
            <a:off x="1078048" y="3943533"/>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22.12</a:t>
            </a:r>
          </a:p>
        </p:txBody>
      </p:sp>
      <p:sp>
        <p:nvSpPr>
          <p:cNvPr id="7" name="Text Box 2"/>
          <p:cNvSpPr txBox="1">
            <a:spLocks noChangeArrowheads="1"/>
          </p:cNvSpPr>
          <p:nvPr/>
        </p:nvSpPr>
        <p:spPr bwMode="auto">
          <a:xfrm>
            <a:off x="382273" y="5118326"/>
            <a:ext cx="6703252"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33400" indent="-171450">
              <a:defRPr>
                <a:solidFill>
                  <a:schemeClr val="tx1"/>
                </a:solidFill>
                <a:latin typeface="Arial" charset="0"/>
              </a:defRPr>
            </a:lvl2pPr>
            <a:lvl3pPr marL="1806575" indent="-457200">
              <a:defRPr>
                <a:solidFill>
                  <a:schemeClr val="tx1"/>
                </a:solidFill>
                <a:latin typeface="Arial" charset="0"/>
              </a:defRPr>
            </a:lvl3pPr>
            <a:lvl4pPr marL="2443163" indent="-457200">
              <a:defRPr>
                <a:solidFill>
                  <a:schemeClr val="tx1"/>
                </a:solidFill>
                <a:latin typeface="Arial" charset="0"/>
              </a:defRPr>
            </a:lvl4pPr>
            <a:lvl5pPr marL="3079750" indent="-457200">
              <a:defRPr>
                <a:solidFill>
                  <a:schemeClr val="tx1"/>
                </a:solidFill>
                <a:latin typeface="Arial" charset="0"/>
              </a:defRPr>
            </a:lvl5pPr>
            <a:lvl6pPr marL="3536950" indent="-457200" fontAlgn="base">
              <a:spcBef>
                <a:spcPct val="0"/>
              </a:spcBef>
              <a:spcAft>
                <a:spcPct val="0"/>
              </a:spcAft>
              <a:defRPr>
                <a:solidFill>
                  <a:schemeClr val="tx1"/>
                </a:solidFill>
                <a:latin typeface="Arial" charset="0"/>
              </a:defRPr>
            </a:lvl6pPr>
            <a:lvl7pPr marL="3994150" indent="-457200" fontAlgn="base">
              <a:spcBef>
                <a:spcPct val="0"/>
              </a:spcBef>
              <a:spcAft>
                <a:spcPct val="0"/>
              </a:spcAft>
              <a:defRPr>
                <a:solidFill>
                  <a:schemeClr val="tx1"/>
                </a:solidFill>
                <a:latin typeface="Arial" charset="0"/>
              </a:defRPr>
            </a:lvl7pPr>
            <a:lvl8pPr marL="4451350" indent="-457200" fontAlgn="base">
              <a:spcBef>
                <a:spcPct val="0"/>
              </a:spcBef>
              <a:spcAft>
                <a:spcPct val="0"/>
              </a:spcAft>
              <a:defRPr>
                <a:solidFill>
                  <a:schemeClr val="tx1"/>
                </a:solidFill>
                <a:latin typeface="Arial" charset="0"/>
              </a:defRPr>
            </a:lvl8pPr>
            <a:lvl9pPr marL="4908550" indent="-457200" fontAlgn="base">
              <a:spcBef>
                <a:spcPct val="0"/>
              </a:spcBef>
              <a:spcAft>
                <a:spcPct val="0"/>
              </a:spcAft>
              <a:defRPr>
                <a:solidFill>
                  <a:schemeClr val="tx1"/>
                </a:solidFill>
                <a:latin typeface="Arial" charset="0"/>
              </a:defRPr>
            </a:lvl9pPr>
          </a:lstStyle>
          <a:p>
            <a:pPr marL="180975" indent="-180975" eaLnBrk="0" hangingPunct="0">
              <a:spcBef>
                <a:spcPct val="50000"/>
              </a:spcBef>
              <a:buFont typeface="Arial" pitchFamily="34" charset="0"/>
              <a:buChar char="•"/>
            </a:pPr>
            <a:r>
              <a:rPr lang="fr-CA" sz="1600" dirty="0"/>
              <a:t>Chaque poumon est divisé en </a:t>
            </a:r>
            <a:r>
              <a:rPr lang="fr-CA" sz="1600" b="1" i="1" dirty="0"/>
              <a:t>lobes</a:t>
            </a:r>
            <a:r>
              <a:rPr lang="fr-CA" sz="1600" i="1" dirty="0"/>
              <a:t>.</a:t>
            </a:r>
            <a:endParaRPr lang="fr-CA" sz="1600" dirty="0"/>
          </a:p>
          <a:p>
            <a:pPr marL="180975" lvl="1" indent="0" eaLnBrk="0" hangingPunct="0">
              <a:spcBef>
                <a:spcPts val="0"/>
              </a:spcBef>
            </a:pPr>
            <a:r>
              <a:rPr lang="fr-CA" sz="1600" dirty="0"/>
              <a:t>Le poumon droit a 3 lobes, le poumon gauche a 2 lobes.</a:t>
            </a:r>
          </a:p>
        </p:txBody>
      </p:sp>
      <p:pic>
        <p:nvPicPr>
          <p:cNvPr id="3" name="Picture 2" descr="Diagram&#10;&#10;Description automatically generated">
            <a:extLst>
              <a:ext uri="{FF2B5EF4-FFF2-40B4-BE49-F238E27FC236}">
                <a16:creationId xmlns:a16="http://schemas.microsoft.com/office/drawing/2014/main" id="{290C8EB8-B20B-456B-B19C-9D0B2B2F5552}"/>
              </a:ext>
            </a:extLst>
          </p:cNvPr>
          <p:cNvPicPr>
            <a:picLocks noChangeAspect="1"/>
          </p:cNvPicPr>
          <p:nvPr/>
        </p:nvPicPr>
        <p:blipFill rotWithShape="1">
          <a:blip r:embed="rId2">
            <a:extLst>
              <a:ext uri="{28A0092B-C50C-407E-A947-70E740481C1C}">
                <a14:useLocalDpi xmlns:a14="http://schemas.microsoft.com/office/drawing/2010/main" val="0"/>
              </a:ext>
            </a:extLst>
          </a:blip>
          <a:srcRect r="26316" b="54762"/>
          <a:stretch/>
        </p:blipFill>
        <p:spPr>
          <a:xfrm>
            <a:off x="2540012" y="897040"/>
            <a:ext cx="4331725" cy="34267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3"/>
          <p:cNvSpPr txBox="1">
            <a:spLocks noChangeArrowheads="1"/>
          </p:cNvSpPr>
          <p:nvPr/>
        </p:nvSpPr>
        <p:spPr bwMode="auto">
          <a:xfrm>
            <a:off x="191282" y="277850"/>
            <a:ext cx="8702252" cy="2363724"/>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5125" indent="-185738">
              <a:defRPr>
                <a:solidFill>
                  <a:schemeClr val="tx1"/>
                </a:solidFill>
                <a:latin typeface="Arial" charset="0"/>
              </a:defRPr>
            </a:lvl2pPr>
            <a:lvl3pPr marL="808038" indent="-263525">
              <a:defRPr>
                <a:solidFill>
                  <a:schemeClr val="tx1"/>
                </a:solidFill>
                <a:latin typeface="Arial" charset="0"/>
              </a:defRPr>
            </a:lvl3pPr>
            <a:lvl4pPr marL="1960563" indent="-371475">
              <a:defRPr>
                <a:solidFill>
                  <a:schemeClr val="tx1"/>
                </a:solidFill>
                <a:latin typeface="Arial" charset="0"/>
              </a:defRPr>
            </a:lvl4pPr>
            <a:lvl5pPr marL="2482850" indent="-371475">
              <a:defRPr>
                <a:solidFill>
                  <a:schemeClr val="tx1"/>
                </a:solidFill>
                <a:latin typeface="Arial" charset="0"/>
              </a:defRPr>
            </a:lvl5pPr>
            <a:lvl6pPr marL="2940050" indent="-371475" fontAlgn="base">
              <a:spcBef>
                <a:spcPct val="0"/>
              </a:spcBef>
              <a:spcAft>
                <a:spcPct val="0"/>
              </a:spcAft>
              <a:defRPr>
                <a:solidFill>
                  <a:schemeClr val="tx1"/>
                </a:solidFill>
                <a:latin typeface="Arial" charset="0"/>
              </a:defRPr>
            </a:lvl6pPr>
            <a:lvl7pPr marL="3397250" indent="-371475" fontAlgn="base">
              <a:spcBef>
                <a:spcPct val="0"/>
              </a:spcBef>
              <a:spcAft>
                <a:spcPct val="0"/>
              </a:spcAft>
              <a:defRPr>
                <a:solidFill>
                  <a:schemeClr val="tx1"/>
                </a:solidFill>
                <a:latin typeface="Arial" charset="0"/>
              </a:defRPr>
            </a:lvl7pPr>
            <a:lvl8pPr marL="3854450" indent="-371475" fontAlgn="base">
              <a:spcBef>
                <a:spcPct val="0"/>
              </a:spcBef>
              <a:spcAft>
                <a:spcPct val="0"/>
              </a:spcAft>
              <a:defRPr>
                <a:solidFill>
                  <a:schemeClr val="tx1"/>
                </a:solidFill>
                <a:latin typeface="Arial" charset="0"/>
              </a:defRPr>
            </a:lvl8pPr>
            <a:lvl9pPr marL="4311650" indent="-371475" fontAlgn="base">
              <a:spcBef>
                <a:spcPct val="0"/>
              </a:spcBef>
              <a:spcAft>
                <a:spcPct val="0"/>
              </a:spcAft>
              <a:defRPr>
                <a:solidFill>
                  <a:schemeClr val="tx1"/>
                </a:solidFill>
                <a:latin typeface="Arial" charset="0"/>
              </a:defRPr>
            </a:lvl9pPr>
          </a:lstStyle>
          <a:p>
            <a:pPr eaLnBrk="0" hangingPunct="0">
              <a:lnSpc>
                <a:spcPct val="75000"/>
              </a:lnSpc>
              <a:spcBef>
                <a:spcPct val="50000"/>
              </a:spcBef>
            </a:pPr>
            <a:r>
              <a:rPr lang="fr-CA" sz="1800" b="1" dirty="0"/>
              <a:t>Plèvre :</a:t>
            </a:r>
          </a:p>
          <a:p>
            <a:pPr marL="0" lvl="1" indent="0" eaLnBrk="0" hangingPunct="0">
              <a:spcBef>
                <a:spcPct val="20000"/>
              </a:spcBef>
            </a:pPr>
            <a:r>
              <a:rPr lang="fr-CA" sz="1600" dirty="0"/>
              <a:t>Membrane séreuse composée de deux feuillets :</a:t>
            </a:r>
          </a:p>
          <a:p>
            <a:pPr marL="541338" lvl="2" indent="-180975" eaLnBrk="0" hangingPunct="0">
              <a:spcBef>
                <a:spcPts val="300"/>
              </a:spcBef>
              <a:buSzPct val="80000"/>
              <a:buFont typeface="Wingdings" pitchFamily="2" charset="2"/>
              <a:buChar char="§"/>
            </a:pPr>
            <a:r>
              <a:rPr lang="fr-CA" sz="1600" b="1" i="1" dirty="0"/>
              <a:t>Plèvre pariétale </a:t>
            </a:r>
            <a:r>
              <a:rPr lang="fr-CA" sz="1600" b="1" dirty="0"/>
              <a:t>: </a:t>
            </a:r>
            <a:r>
              <a:rPr lang="fr-CA" sz="1600" dirty="0"/>
              <a:t>tapisse la paroi thoracique, le diaphragme et le  médiastin</a:t>
            </a:r>
          </a:p>
          <a:p>
            <a:pPr marL="541338" lvl="2" indent="-180975" eaLnBrk="0" hangingPunct="0">
              <a:spcBef>
                <a:spcPts val="300"/>
              </a:spcBef>
              <a:buSzPct val="80000"/>
              <a:buFont typeface="Wingdings" pitchFamily="2" charset="2"/>
              <a:buChar char="§"/>
            </a:pPr>
            <a:r>
              <a:rPr lang="fr-CA" sz="1600" b="1" i="1" dirty="0"/>
              <a:t>Plèvre viscérale </a:t>
            </a:r>
            <a:r>
              <a:rPr lang="fr-CA" sz="1600" b="1" dirty="0"/>
              <a:t>:</a:t>
            </a:r>
            <a:r>
              <a:rPr lang="fr-CA" sz="1600" dirty="0"/>
              <a:t> recouvre la surface du poumon</a:t>
            </a:r>
          </a:p>
          <a:p>
            <a:pPr marL="176213" lvl="1" indent="-176213" eaLnBrk="0" hangingPunct="0">
              <a:spcBef>
                <a:spcPct val="40000"/>
              </a:spcBef>
              <a:buFont typeface="Arial" pitchFamily="34" charset="0"/>
              <a:buChar char="•"/>
            </a:pPr>
            <a:r>
              <a:rPr lang="fr-CA" sz="1600" b="1" i="1" dirty="0"/>
              <a:t>Liquide pleural </a:t>
            </a:r>
            <a:r>
              <a:rPr lang="fr-CA" sz="1600" b="1" dirty="0"/>
              <a:t>:</a:t>
            </a:r>
            <a:r>
              <a:rPr lang="fr-CA" sz="1600" dirty="0"/>
              <a:t> sécrétion (sérosité) dans la </a:t>
            </a:r>
            <a:r>
              <a:rPr lang="fr-CA" sz="1600" b="1" i="1" dirty="0"/>
              <a:t>cavité pleurale</a:t>
            </a:r>
            <a:r>
              <a:rPr lang="fr-CA" sz="1600" dirty="0"/>
              <a:t>. </a:t>
            </a:r>
          </a:p>
          <a:p>
            <a:pPr marL="176213" lvl="1" indent="3175" eaLnBrk="0" hangingPunct="0">
              <a:spcBef>
                <a:spcPts val="300"/>
              </a:spcBef>
            </a:pPr>
            <a:r>
              <a:rPr lang="fr-CA" sz="1600" u="sng" dirty="0"/>
              <a:t>Deux fonctions du liquide pleural</a:t>
            </a:r>
            <a:r>
              <a:rPr lang="fr-CA" sz="1600" dirty="0"/>
              <a:t> :</a:t>
            </a:r>
          </a:p>
          <a:p>
            <a:pPr marL="358775" lvl="2" indent="-182563" eaLnBrk="0" hangingPunct="0">
              <a:spcBef>
                <a:spcPts val="300"/>
              </a:spcBef>
              <a:buFontTx/>
              <a:buAutoNum type="romanLcPeriod"/>
            </a:pPr>
            <a:r>
              <a:rPr lang="fr-CA" sz="1600" dirty="0"/>
              <a:t>Lubrifiant ; permet aux feuillets de glisser facilement l’un contre l’autre durant la respiration</a:t>
            </a:r>
          </a:p>
          <a:p>
            <a:pPr marL="358775" lvl="2" indent="-182563" eaLnBrk="0" hangingPunct="0">
              <a:spcBef>
                <a:spcPts val="300"/>
              </a:spcBef>
              <a:buFontTx/>
              <a:buAutoNum type="romanLcPeriod"/>
            </a:pPr>
            <a:r>
              <a:rPr lang="fr-CA" sz="1600" dirty="0"/>
              <a:t>Empêche la séparation des feuillets l’un de l’autre</a:t>
            </a:r>
          </a:p>
        </p:txBody>
      </p:sp>
      <p:sp>
        <p:nvSpPr>
          <p:cNvPr id="89092" name="Text Box 4"/>
          <p:cNvSpPr txBox="1">
            <a:spLocks noChangeArrowheads="1"/>
          </p:cNvSpPr>
          <p:nvPr/>
        </p:nvSpPr>
        <p:spPr bwMode="auto">
          <a:xfrm>
            <a:off x="7732769" y="6374970"/>
            <a:ext cx="1004887"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22.12c</a:t>
            </a:r>
          </a:p>
        </p:txBody>
      </p:sp>
      <p:grpSp>
        <p:nvGrpSpPr>
          <p:cNvPr id="5" name="Group 4"/>
          <p:cNvGrpSpPr/>
          <p:nvPr/>
        </p:nvGrpSpPr>
        <p:grpSpPr>
          <a:xfrm>
            <a:off x="1286693" y="2680869"/>
            <a:ext cx="6869223" cy="3644394"/>
            <a:chOff x="-6716" y="874713"/>
            <a:chExt cx="9571950" cy="4742026"/>
          </a:xfrm>
        </p:grpSpPr>
        <p:pic>
          <p:nvPicPr>
            <p:cNvPr id="6" name="Picture 207" descr="figure_22_10c_unlabeled"/>
            <p:cNvPicPr>
              <a:picLocks noChangeAspect="1" noChangeArrowheads="1"/>
            </p:cNvPicPr>
            <p:nvPr/>
          </p:nvPicPr>
          <p:blipFill>
            <a:blip r:embed="rId2" cstate="print"/>
            <a:srcRect b="12275"/>
            <a:stretch>
              <a:fillRect/>
            </a:stretch>
          </p:blipFill>
          <p:spPr bwMode="auto">
            <a:xfrm>
              <a:off x="255588" y="874713"/>
              <a:ext cx="8597900" cy="4631887"/>
            </a:xfrm>
            <a:prstGeom prst="rect">
              <a:avLst/>
            </a:prstGeom>
            <a:noFill/>
            <a:ln w="9525">
              <a:noFill/>
              <a:miter lim="800000"/>
              <a:headEnd/>
              <a:tailEnd/>
            </a:ln>
          </p:spPr>
        </p:pic>
        <p:sp>
          <p:nvSpPr>
            <p:cNvPr id="7" name="Rectangle 144"/>
            <p:cNvSpPr>
              <a:spLocks noChangeArrowheads="1"/>
            </p:cNvSpPr>
            <p:nvPr/>
          </p:nvSpPr>
          <p:spPr bwMode="auto">
            <a:xfrm>
              <a:off x="3886200" y="1295399"/>
              <a:ext cx="1376362" cy="560663"/>
            </a:xfrm>
            <a:prstGeom prst="rect">
              <a:avLst/>
            </a:prstGeom>
            <a:noFill/>
            <a:ln w="9525">
              <a:noFill/>
              <a:miter lim="800000"/>
              <a:headEnd/>
              <a:tailEnd/>
            </a:ln>
          </p:spPr>
          <p:txBody>
            <a:bodyPr>
              <a:spAutoFit/>
            </a:bodyPr>
            <a:lstStyle/>
            <a:p>
              <a:pPr algn="ctr"/>
              <a:r>
                <a:rPr lang="fr-CA" sz="1100" i="1" dirty="0">
                  <a:latin typeface="Calibri" pitchFamily="34" charset="0"/>
                </a:rPr>
                <a:t>Face postérieure</a:t>
              </a:r>
            </a:p>
          </p:txBody>
        </p:sp>
        <p:sp>
          <p:nvSpPr>
            <p:cNvPr id="8" name="Rectangle 145"/>
            <p:cNvSpPr>
              <a:spLocks noChangeArrowheads="1"/>
            </p:cNvSpPr>
            <p:nvPr/>
          </p:nvSpPr>
          <p:spPr bwMode="auto">
            <a:xfrm>
              <a:off x="596900" y="2878753"/>
              <a:ext cx="1708974"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Plèvre pariétale</a:t>
              </a:r>
            </a:p>
          </p:txBody>
        </p:sp>
        <p:sp>
          <p:nvSpPr>
            <p:cNvPr id="9" name="Rectangle 146"/>
            <p:cNvSpPr>
              <a:spLocks noChangeArrowheads="1"/>
            </p:cNvSpPr>
            <p:nvPr/>
          </p:nvSpPr>
          <p:spPr bwMode="auto">
            <a:xfrm>
              <a:off x="601662" y="3234353"/>
              <a:ext cx="1689514"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Plèvre viscérale</a:t>
              </a:r>
            </a:p>
          </p:txBody>
        </p:sp>
        <p:sp>
          <p:nvSpPr>
            <p:cNvPr id="10" name="Rectangle 147"/>
            <p:cNvSpPr>
              <a:spLocks noChangeArrowheads="1"/>
            </p:cNvSpPr>
            <p:nvPr/>
          </p:nvSpPr>
          <p:spPr bwMode="auto">
            <a:xfrm>
              <a:off x="601319" y="3614738"/>
              <a:ext cx="1630648"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Cavité pleurale</a:t>
              </a:r>
            </a:p>
          </p:txBody>
        </p:sp>
        <p:sp>
          <p:nvSpPr>
            <p:cNvPr id="11" name="Rectangle 148"/>
            <p:cNvSpPr>
              <a:spLocks noChangeArrowheads="1"/>
            </p:cNvSpPr>
            <p:nvPr/>
          </p:nvSpPr>
          <p:spPr bwMode="auto">
            <a:xfrm>
              <a:off x="-6716" y="4420214"/>
              <a:ext cx="2046288"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Feuillets du péricarde</a:t>
              </a:r>
            </a:p>
          </p:txBody>
        </p:sp>
        <p:sp>
          <p:nvSpPr>
            <p:cNvPr id="12" name="Rectangle 149"/>
            <p:cNvSpPr>
              <a:spLocks noChangeArrowheads="1"/>
            </p:cNvSpPr>
            <p:nvPr/>
          </p:nvSpPr>
          <p:spPr bwMode="auto">
            <a:xfrm>
              <a:off x="838920" y="4897999"/>
              <a:ext cx="958709" cy="340403"/>
            </a:xfrm>
            <a:prstGeom prst="rect">
              <a:avLst/>
            </a:prstGeom>
            <a:noFill/>
            <a:ln w="9525">
              <a:noFill/>
              <a:miter lim="800000"/>
              <a:headEnd/>
              <a:tailEnd/>
            </a:ln>
          </p:spPr>
          <p:txBody>
            <a:bodyPr wrap="none">
              <a:spAutoFit/>
            </a:bodyPr>
            <a:lstStyle/>
            <a:p>
              <a:r>
                <a:rPr lang="fr-CA" sz="1100" b="1" dirty="0">
                  <a:latin typeface="Calibri" pitchFamily="34" charset="0"/>
                </a:rPr>
                <a:t>Sternum</a:t>
              </a:r>
            </a:p>
          </p:txBody>
        </p:sp>
        <p:sp>
          <p:nvSpPr>
            <p:cNvPr id="13" name="Rectangle 150"/>
            <p:cNvSpPr>
              <a:spLocks noChangeArrowheads="1"/>
            </p:cNvSpPr>
            <p:nvPr/>
          </p:nvSpPr>
          <p:spPr bwMode="auto">
            <a:xfrm>
              <a:off x="3045756" y="1783790"/>
              <a:ext cx="981046" cy="340403"/>
            </a:xfrm>
            <a:prstGeom prst="rect">
              <a:avLst/>
            </a:prstGeom>
            <a:noFill/>
            <a:ln w="9525">
              <a:noFill/>
              <a:miter lim="800000"/>
              <a:headEnd/>
              <a:tailEnd/>
            </a:ln>
          </p:spPr>
          <p:txBody>
            <a:bodyPr wrap="none">
              <a:spAutoFit/>
            </a:bodyPr>
            <a:lstStyle/>
            <a:p>
              <a:r>
                <a:rPr lang="fr-CA" sz="1100" b="1" dirty="0">
                  <a:latin typeface="Calibri" pitchFamily="34" charset="0"/>
                </a:rPr>
                <a:t>Vertèbre</a:t>
              </a:r>
            </a:p>
          </p:txBody>
        </p:sp>
        <p:sp>
          <p:nvSpPr>
            <p:cNvPr id="14" name="Rectangle 151"/>
            <p:cNvSpPr>
              <a:spLocks noChangeArrowheads="1"/>
            </p:cNvSpPr>
            <p:nvPr/>
          </p:nvSpPr>
          <p:spPr bwMode="auto">
            <a:xfrm>
              <a:off x="5989638" y="1244600"/>
              <a:ext cx="2707707" cy="309032"/>
            </a:xfrm>
            <a:prstGeom prst="rect">
              <a:avLst/>
            </a:prstGeom>
            <a:noFill/>
            <a:ln w="9525">
              <a:noFill/>
              <a:miter lim="800000"/>
              <a:headEnd/>
              <a:tailEnd/>
            </a:ln>
          </p:spPr>
          <p:txBody>
            <a:bodyPr wrap="none">
              <a:spAutoFit/>
            </a:bodyPr>
            <a:lstStyle/>
            <a:p>
              <a:pPr>
                <a:lnSpc>
                  <a:spcPct val="85000"/>
                </a:lnSpc>
              </a:pPr>
              <a:r>
                <a:rPr lang="fr-CA" sz="1100" b="1">
                  <a:latin typeface="Calibri" pitchFamily="34" charset="0"/>
                </a:rPr>
                <a:t>Œsophage (dans le médiastin)</a:t>
              </a:r>
            </a:p>
          </p:txBody>
        </p:sp>
        <p:sp>
          <p:nvSpPr>
            <p:cNvPr id="15" name="Rectangle 152"/>
            <p:cNvSpPr>
              <a:spLocks noChangeArrowheads="1"/>
            </p:cNvSpPr>
            <p:nvPr/>
          </p:nvSpPr>
          <p:spPr bwMode="auto">
            <a:xfrm>
              <a:off x="6827839" y="1804730"/>
              <a:ext cx="2737395" cy="309032"/>
            </a:xfrm>
            <a:prstGeom prst="rect">
              <a:avLst/>
            </a:prstGeom>
            <a:noFill/>
            <a:ln w="9525">
              <a:noFill/>
              <a:miter lim="800000"/>
              <a:headEnd/>
              <a:tailEnd/>
            </a:ln>
          </p:spPr>
          <p:txBody>
            <a:bodyPr wrap="square">
              <a:spAutoFit/>
            </a:bodyPr>
            <a:lstStyle/>
            <a:p>
              <a:pPr>
                <a:lnSpc>
                  <a:spcPct val="85000"/>
                </a:lnSpc>
              </a:pPr>
              <a:r>
                <a:rPr lang="fr-CA" sz="1100" b="1" dirty="0">
                  <a:latin typeface="Calibri" pitchFamily="34" charset="0"/>
                </a:rPr>
                <a:t>Racine du poumon dans le hile</a:t>
              </a:r>
            </a:p>
          </p:txBody>
        </p:sp>
        <p:sp>
          <p:nvSpPr>
            <p:cNvPr id="16" name="Rectangle 153"/>
            <p:cNvSpPr>
              <a:spLocks noChangeArrowheads="1"/>
            </p:cNvSpPr>
            <p:nvPr/>
          </p:nvSpPr>
          <p:spPr bwMode="auto">
            <a:xfrm>
              <a:off x="6814794" y="2257167"/>
              <a:ext cx="2465388"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 Bronche primaire gauche</a:t>
              </a:r>
            </a:p>
          </p:txBody>
        </p:sp>
        <p:sp>
          <p:nvSpPr>
            <p:cNvPr id="17" name="Rectangle 154"/>
            <p:cNvSpPr>
              <a:spLocks noChangeArrowheads="1"/>
            </p:cNvSpPr>
            <p:nvPr/>
          </p:nvSpPr>
          <p:spPr bwMode="auto">
            <a:xfrm>
              <a:off x="6814794" y="2695317"/>
              <a:ext cx="2617787"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 Artère pulmonaire gauche</a:t>
              </a:r>
            </a:p>
          </p:txBody>
        </p:sp>
        <p:sp>
          <p:nvSpPr>
            <p:cNvPr id="18" name="Rectangle 155"/>
            <p:cNvSpPr>
              <a:spLocks noChangeArrowheads="1"/>
            </p:cNvSpPr>
            <p:nvPr/>
          </p:nvSpPr>
          <p:spPr bwMode="auto">
            <a:xfrm>
              <a:off x="6814794" y="3116006"/>
              <a:ext cx="2685565" cy="309032"/>
            </a:xfrm>
            <a:prstGeom prst="rect">
              <a:avLst/>
            </a:prstGeom>
            <a:noFill/>
            <a:ln w="9525">
              <a:noFill/>
              <a:miter lim="800000"/>
              <a:headEnd/>
              <a:tailEnd/>
            </a:ln>
          </p:spPr>
          <p:txBody>
            <a:bodyPr wrap="square">
              <a:spAutoFit/>
            </a:bodyPr>
            <a:lstStyle/>
            <a:p>
              <a:pPr>
                <a:lnSpc>
                  <a:spcPct val="85000"/>
                </a:lnSpc>
              </a:pPr>
              <a:r>
                <a:rPr lang="fr-CA" sz="1100" b="1" dirty="0">
                  <a:latin typeface="Calibri" pitchFamily="34" charset="0"/>
                </a:rPr>
                <a:t>• Veine pulmonaire gauche</a:t>
              </a:r>
            </a:p>
          </p:txBody>
        </p:sp>
        <p:sp>
          <p:nvSpPr>
            <p:cNvPr id="19" name="Rectangle 156"/>
            <p:cNvSpPr>
              <a:spLocks noChangeArrowheads="1"/>
            </p:cNvSpPr>
            <p:nvPr/>
          </p:nvSpPr>
          <p:spPr bwMode="auto">
            <a:xfrm>
              <a:off x="6831013" y="3870325"/>
              <a:ext cx="1610953" cy="340403"/>
            </a:xfrm>
            <a:prstGeom prst="rect">
              <a:avLst/>
            </a:prstGeom>
            <a:noFill/>
            <a:ln w="9525">
              <a:noFill/>
              <a:miter lim="800000"/>
              <a:headEnd/>
              <a:tailEnd/>
            </a:ln>
          </p:spPr>
          <p:txBody>
            <a:bodyPr wrap="none">
              <a:spAutoFit/>
            </a:bodyPr>
            <a:lstStyle/>
            <a:p>
              <a:r>
                <a:rPr lang="fr-CA" sz="1100" b="1">
                  <a:latin typeface="Calibri" pitchFamily="34" charset="0"/>
                </a:rPr>
                <a:t>Paroi thoracique</a:t>
              </a:r>
            </a:p>
          </p:txBody>
        </p:sp>
        <p:sp>
          <p:nvSpPr>
            <p:cNvPr id="20" name="Rectangle 157"/>
            <p:cNvSpPr>
              <a:spLocks noChangeArrowheads="1"/>
            </p:cNvSpPr>
            <p:nvPr/>
          </p:nvSpPr>
          <p:spPr bwMode="auto">
            <a:xfrm>
              <a:off x="6500811" y="4518024"/>
              <a:ext cx="2298937" cy="340403"/>
            </a:xfrm>
            <a:prstGeom prst="rect">
              <a:avLst/>
            </a:prstGeom>
            <a:noFill/>
            <a:ln w="9525">
              <a:noFill/>
              <a:miter lim="800000"/>
              <a:headEnd/>
              <a:tailEnd/>
            </a:ln>
          </p:spPr>
          <p:txBody>
            <a:bodyPr wrap="none">
              <a:spAutoFit/>
            </a:bodyPr>
            <a:lstStyle/>
            <a:p>
              <a:r>
                <a:rPr lang="fr-CA" sz="1100" b="1">
                  <a:latin typeface="Calibri" pitchFamily="34" charset="0"/>
                </a:rPr>
                <a:t>Cœur (dans le médiastin)</a:t>
              </a:r>
            </a:p>
          </p:txBody>
        </p:sp>
        <p:sp>
          <p:nvSpPr>
            <p:cNvPr id="21" name="Rectangle 158"/>
            <p:cNvSpPr>
              <a:spLocks noChangeArrowheads="1"/>
            </p:cNvSpPr>
            <p:nvPr/>
          </p:nvSpPr>
          <p:spPr bwMode="auto">
            <a:xfrm>
              <a:off x="6503989" y="4795837"/>
              <a:ext cx="1883466" cy="340403"/>
            </a:xfrm>
            <a:prstGeom prst="rect">
              <a:avLst/>
            </a:prstGeom>
            <a:noFill/>
            <a:ln w="9525">
              <a:noFill/>
              <a:miter lim="800000"/>
              <a:headEnd/>
              <a:tailEnd/>
            </a:ln>
          </p:spPr>
          <p:txBody>
            <a:bodyPr wrap="none">
              <a:spAutoFit/>
            </a:bodyPr>
            <a:lstStyle/>
            <a:p>
              <a:r>
                <a:rPr lang="fr-CA" sz="1100" b="1">
                  <a:latin typeface="Calibri" pitchFamily="34" charset="0"/>
                </a:rPr>
                <a:t>Médiastin antérieur</a:t>
              </a:r>
            </a:p>
          </p:txBody>
        </p:sp>
        <p:sp>
          <p:nvSpPr>
            <p:cNvPr id="22" name="Rectangle 159"/>
            <p:cNvSpPr>
              <a:spLocks noChangeArrowheads="1"/>
            </p:cNvSpPr>
            <p:nvPr/>
          </p:nvSpPr>
          <p:spPr bwMode="auto">
            <a:xfrm>
              <a:off x="3891095" y="5276336"/>
              <a:ext cx="1494800" cy="340403"/>
            </a:xfrm>
            <a:prstGeom prst="rect">
              <a:avLst/>
            </a:prstGeom>
            <a:noFill/>
            <a:ln w="9525">
              <a:noFill/>
              <a:miter lim="800000"/>
              <a:headEnd/>
              <a:tailEnd/>
            </a:ln>
          </p:spPr>
          <p:txBody>
            <a:bodyPr wrap="none">
              <a:spAutoFit/>
            </a:bodyPr>
            <a:lstStyle/>
            <a:p>
              <a:r>
                <a:rPr lang="fr-CA" sz="1100" i="1" dirty="0">
                  <a:latin typeface="Calibri" pitchFamily="34" charset="0"/>
                </a:rPr>
                <a:t>Face antérieure</a:t>
              </a:r>
            </a:p>
          </p:txBody>
        </p:sp>
        <p:sp>
          <p:nvSpPr>
            <p:cNvPr id="23" name="Rectangle 160"/>
            <p:cNvSpPr>
              <a:spLocks noChangeArrowheads="1"/>
            </p:cNvSpPr>
            <p:nvPr/>
          </p:nvSpPr>
          <p:spPr bwMode="auto">
            <a:xfrm>
              <a:off x="6831013" y="3498850"/>
              <a:ext cx="1568513" cy="340403"/>
            </a:xfrm>
            <a:prstGeom prst="rect">
              <a:avLst/>
            </a:prstGeom>
            <a:noFill/>
            <a:ln w="9525">
              <a:noFill/>
              <a:miter lim="800000"/>
              <a:headEnd/>
              <a:tailEnd/>
            </a:ln>
          </p:spPr>
          <p:txBody>
            <a:bodyPr wrap="none">
              <a:spAutoFit/>
            </a:bodyPr>
            <a:lstStyle/>
            <a:p>
              <a:r>
                <a:rPr lang="fr-CA" sz="1100" b="1">
                  <a:latin typeface="Calibri" pitchFamily="34" charset="0"/>
                </a:rPr>
                <a:t>Poumon gauche</a:t>
              </a:r>
            </a:p>
          </p:txBody>
        </p:sp>
        <p:sp>
          <p:nvSpPr>
            <p:cNvPr id="24" name="Rectangle 161"/>
            <p:cNvSpPr>
              <a:spLocks noChangeArrowheads="1"/>
            </p:cNvSpPr>
            <p:nvPr/>
          </p:nvSpPr>
          <p:spPr bwMode="auto">
            <a:xfrm>
              <a:off x="6831013" y="4195763"/>
              <a:ext cx="1704769" cy="340403"/>
            </a:xfrm>
            <a:prstGeom prst="rect">
              <a:avLst/>
            </a:prstGeom>
            <a:noFill/>
            <a:ln w="9525">
              <a:noFill/>
              <a:miter lim="800000"/>
              <a:headEnd/>
              <a:tailEnd/>
            </a:ln>
          </p:spPr>
          <p:txBody>
            <a:bodyPr wrap="none">
              <a:spAutoFit/>
            </a:bodyPr>
            <a:lstStyle/>
            <a:p>
              <a:r>
                <a:rPr lang="fr-CA" sz="1100" b="1" dirty="0">
                  <a:latin typeface="Calibri" pitchFamily="34" charset="0"/>
                </a:rPr>
                <a:t>Tronc pulmonaire</a:t>
              </a:r>
            </a:p>
          </p:txBody>
        </p:sp>
        <p:sp>
          <p:nvSpPr>
            <p:cNvPr id="25" name="Rectangle 162"/>
            <p:cNvSpPr>
              <a:spLocks noChangeArrowheads="1"/>
            </p:cNvSpPr>
            <p:nvPr/>
          </p:nvSpPr>
          <p:spPr bwMode="auto">
            <a:xfrm>
              <a:off x="928558" y="2458944"/>
              <a:ext cx="1385349" cy="340403"/>
            </a:xfrm>
            <a:prstGeom prst="rect">
              <a:avLst/>
            </a:prstGeom>
            <a:noFill/>
            <a:ln w="9525">
              <a:noFill/>
              <a:miter lim="800000"/>
              <a:headEnd/>
              <a:tailEnd/>
            </a:ln>
          </p:spPr>
          <p:txBody>
            <a:bodyPr wrap="none">
              <a:spAutoFit/>
            </a:bodyPr>
            <a:lstStyle/>
            <a:p>
              <a:r>
                <a:rPr lang="fr-CA" sz="1100" b="1" dirty="0">
                  <a:latin typeface="Calibri" pitchFamily="34" charset="0"/>
                </a:rPr>
                <a:t>Poumon droit</a:t>
              </a:r>
            </a:p>
          </p:txBody>
        </p:sp>
        <p:grpSp>
          <p:nvGrpSpPr>
            <p:cNvPr id="26" name="Group 188"/>
            <p:cNvGrpSpPr>
              <a:grpSpLocks/>
            </p:cNvGrpSpPr>
            <p:nvPr/>
          </p:nvGrpSpPr>
          <p:grpSpPr bwMode="auto">
            <a:xfrm>
              <a:off x="1684338" y="1403350"/>
              <a:ext cx="5191125" cy="3698875"/>
              <a:chOff x="1072" y="830"/>
              <a:chExt cx="3270" cy="2330"/>
            </a:xfrm>
          </p:grpSpPr>
          <p:sp>
            <p:nvSpPr>
              <p:cNvPr id="47" name="Freeform 189"/>
              <p:cNvSpPr>
                <a:spLocks/>
              </p:cNvSpPr>
              <p:nvPr/>
            </p:nvSpPr>
            <p:spPr bwMode="auto">
              <a:xfrm>
                <a:off x="2478" y="1186"/>
                <a:ext cx="266" cy="330"/>
              </a:xfrm>
              <a:custGeom>
                <a:avLst/>
                <a:gdLst>
                  <a:gd name="T0" fmla="*/ 0 w 266"/>
                  <a:gd name="T1" fmla="*/ 2 h 330"/>
                  <a:gd name="T2" fmla="*/ 82 w 266"/>
                  <a:gd name="T3" fmla="*/ 0 h 330"/>
                  <a:gd name="T4" fmla="*/ 266 w 266"/>
                  <a:gd name="T5" fmla="*/ 330 h 330"/>
                  <a:gd name="T6" fmla="*/ 0 60000 65536"/>
                  <a:gd name="T7" fmla="*/ 0 60000 65536"/>
                  <a:gd name="T8" fmla="*/ 0 60000 65536"/>
                  <a:gd name="T9" fmla="*/ 0 w 266"/>
                  <a:gd name="T10" fmla="*/ 0 h 330"/>
                  <a:gd name="T11" fmla="*/ 266 w 266"/>
                  <a:gd name="T12" fmla="*/ 330 h 330"/>
                </a:gdLst>
                <a:ahLst/>
                <a:cxnLst>
                  <a:cxn ang="T6">
                    <a:pos x="T0" y="T1"/>
                  </a:cxn>
                  <a:cxn ang="T7">
                    <a:pos x="T2" y="T3"/>
                  </a:cxn>
                  <a:cxn ang="T8">
                    <a:pos x="T4" y="T5"/>
                  </a:cxn>
                </a:cxnLst>
                <a:rect l="T9" t="T10" r="T11" b="T12"/>
                <a:pathLst>
                  <a:path w="266" h="330">
                    <a:moveTo>
                      <a:pt x="0" y="2"/>
                    </a:moveTo>
                    <a:lnTo>
                      <a:pt x="82" y="0"/>
                    </a:lnTo>
                    <a:lnTo>
                      <a:pt x="266" y="330"/>
                    </a:lnTo>
                  </a:path>
                </a:pathLst>
              </a:custGeom>
              <a:noFill/>
              <a:ln w="22225">
                <a:solidFill>
                  <a:schemeClr val="bg1"/>
                </a:solidFill>
                <a:round/>
                <a:headEnd/>
                <a:tailEnd/>
              </a:ln>
            </p:spPr>
            <p:txBody>
              <a:bodyPr wrap="none" anchor="ctr"/>
              <a:lstStyle/>
              <a:p>
                <a:endParaRPr lang="fr-CA"/>
              </a:p>
            </p:txBody>
          </p:sp>
          <p:sp>
            <p:nvSpPr>
              <p:cNvPr id="48" name="Freeform 190"/>
              <p:cNvSpPr>
                <a:spLocks/>
              </p:cNvSpPr>
              <p:nvPr/>
            </p:nvSpPr>
            <p:spPr bwMode="auto">
              <a:xfrm>
                <a:off x="1451" y="1626"/>
                <a:ext cx="331" cy="46"/>
              </a:xfrm>
              <a:custGeom>
                <a:avLst/>
                <a:gdLst>
                  <a:gd name="T0" fmla="*/ 0 w 600"/>
                  <a:gd name="T1" fmla="*/ 0 h 2"/>
                  <a:gd name="T2" fmla="*/ 9 w 600"/>
                  <a:gd name="T3" fmla="*/ 2147483647 h 2"/>
                  <a:gd name="T4" fmla="*/ 0 60000 65536"/>
                  <a:gd name="T5" fmla="*/ 0 60000 65536"/>
                  <a:gd name="T6" fmla="*/ 0 w 600"/>
                  <a:gd name="T7" fmla="*/ 0 h 2"/>
                  <a:gd name="T8" fmla="*/ 600 w 600"/>
                  <a:gd name="T9" fmla="*/ 2 h 2"/>
                </a:gdLst>
                <a:ahLst/>
                <a:cxnLst>
                  <a:cxn ang="T4">
                    <a:pos x="T0" y="T1"/>
                  </a:cxn>
                  <a:cxn ang="T5">
                    <a:pos x="T2" y="T3"/>
                  </a:cxn>
                </a:cxnLst>
                <a:rect l="T6" t="T7" r="T8" b="T9"/>
                <a:pathLst>
                  <a:path w="600" h="2">
                    <a:moveTo>
                      <a:pt x="0" y="0"/>
                    </a:moveTo>
                    <a:lnTo>
                      <a:pt x="600" y="2"/>
                    </a:lnTo>
                  </a:path>
                </a:pathLst>
              </a:custGeom>
              <a:noFill/>
              <a:ln w="22225">
                <a:solidFill>
                  <a:schemeClr val="bg1"/>
                </a:solidFill>
                <a:round/>
                <a:headEnd/>
                <a:tailEnd/>
              </a:ln>
            </p:spPr>
            <p:txBody>
              <a:bodyPr wrap="none" anchor="ctr"/>
              <a:lstStyle/>
              <a:p>
                <a:endParaRPr lang="fr-CA"/>
              </a:p>
            </p:txBody>
          </p:sp>
          <p:sp>
            <p:nvSpPr>
              <p:cNvPr id="49" name="Freeform 191"/>
              <p:cNvSpPr>
                <a:spLocks/>
              </p:cNvSpPr>
              <p:nvPr/>
            </p:nvSpPr>
            <p:spPr bwMode="auto">
              <a:xfrm>
                <a:off x="1418" y="1890"/>
                <a:ext cx="184" cy="1"/>
              </a:xfrm>
              <a:custGeom>
                <a:avLst/>
                <a:gdLst>
                  <a:gd name="T0" fmla="*/ 0 w 184"/>
                  <a:gd name="T1" fmla="*/ 0 h 1"/>
                  <a:gd name="T2" fmla="*/ 184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0" y="0"/>
                    </a:moveTo>
                    <a:lnTo>
                      <a:pt x="184" y="0"/>
                    </a:lnTo>
                  </a:path>
                </a:pathLst>
              </a:custGeom>
              <a:noFill/>
              <a:ln w="22225">
                <a:solidFill>
                  <a:schemeClr val="bg1"/>
                </a:solidFill>
                <a:round/>
                <a:headEnd/>
                <a:tailEnd/>
              </a:ln>
            </p:spPr>
            <p:txBody>
              <a:bodyPr wrap="none" anchor="ctr"/>
              <a:lstStyle/>
              <a:p>
                <a:endParaRPr lang="fr-CA"/>
              </a:p>
            </p:txBody>
          </p:sp>
          <p:sp>
            <p:nvSpPr>
              <p:cNvPr id="50" name="Freeform 192"/>
              <p:cNvSpPr>
                <a:spLocks/>
              </p:cNvSpPr>
              <p:nvPr/>
            </p:nvSpPr>
            <p:spPr bwMode="auto">
              <a:xfrm>
                <a:off x="1432" y="2110"/>
                <a:ext cx="186" cy="3"/>
              </a:xfrm>
              <a:custGeom>
                <a:avLst/>
                <a:gdLst>
                  <a:gd name="T0" fmla="*/ 0 w 186"/>
                  <a:gd name="T1" fmla="*/ 0 h 3"/>
                  <a:gd name="T2" fmla="*/ 186 w 186"/>
                  <a:gd name="T3" fmla="*/ 3 h 3"/>
                  <a:gd name="T4" fmla="*/ 0 60000 65536"/>
                  <a:gd name="T5" fmla="*/ 0 60000 65536"/>
                  <a:gd name="T6" fmla="*/ 0 w 186"/>
                  <a:gd name="T7" fmla="*/ 0 h 3"/>
                  <a:gd name="T8" fmla="*/ 186 w 186"/>
                  <a:gd name="T9" fmla="*/ 3 h 3"/>
                </a:gdLst>
                <a:ahLst/>
                <a:cxnLst>
                  <a:cxn ang="T4">
                    <a:pos x="T0" y="T1"/>
                  </a:cxn>
                  <a:cxn ang="T5">
                    <a:pos x="T2" y="T3"/>
                  </a:cxn>
                </a:cxnLst>
                <a:rect l="T6" t="T7" r="T8" b="T9"/>
                <a:pathLst>
                  <a:path w="186" h="3">
                    <a:moveTo>
                      <a:pt x="0" y="0"/>
                    </a:moveTo>
                    <a:lnTo>
                      <a:pt x="186" y="3"/>
                    </a:lnTo>
                  </a:path>
                </a:pathLst>
              </a:custGeom>
              <a:noFill/>
              <a:ln w="22225">
                <a:solidFill>
                  <a:schemeClr val="bg1"/>
                </a:solidFill>
                <a:round/>
                <a:headEnd/>
                <a:tailEnd/>
              </a:ln>
            </p:spPr>
            <p:txBody>
              <a:bodyPr wrap="none" anchor="ctr"/>
              <a:lstStyle/>
              <a:p>
                <a:endParaRPr lang="fr-CA"/>
              </a:p>
            </p:txBody>
          </p:sp>
          <p:sp>
            <p:nvSpPr>
              <p:cNvPr id="51" name="Line 193"/>
              <p:cNvSpPr>
                <a:spLocks noChangeShapeType="1"/>
              </p:cNvSpPr>
              <p:nvPr/>
            </p:nvSpPr>
            <p:spPr bwMode="auto">
              <a:xfrm>
                <a:off x="1382" y="2340"/>
                <a:ext cx="252" cy="0"/>
              </a:xfrm>
              <a:prstGeom prst="line">
                <a:avLst/>
              </a:prstGeom>
              <a:noFill/>
              <a:ln w="22225">
                <a:solidFill>
                  <a:schemeClr val="bg1"/>
                </a:solidFill>
                <a:round/>
                <a:headEnd/>
                <a:tailEnd/>
              </a:ln>
            </p:spPr>
            <p:txBody>
              <a:bodyPr wrap="none" anchor="ctr"/>
              <a:lstStyle/>
              <a:p>
                <a:endParaRPr lang="fr-CA"/>
              </a:p>
            </p:txBody>
          </p:sp>
          <p:sp>
            <p:nvSpPr>
              <p:cNvPr id="52" name="Freeform 194"/>
              <p:cNvSpPr>
                <a:spLocks/>
              </p:cNvSpPr>
              <p:nvPr/>
            </p:nvSpPr>
            <p:spPr bwMode="auto">
              <a:xfrm>
                <a:off x="1184" y="2690"/>
                <a:ext cx="1314" cy="150"/>
              </a:xfrm>
              <a:custGeom>
                <a:avLst/>
                <a:gdLst>
                  <a:gd name="T0" fmla="*/ 0 w 1314"/>
                  <a:gd name="T1" fmla="*/ 148 h 150"/>
                  <a:gd name="T2" fmla="*/ 912 w 1314"/>
                  <a:gd name="T3" fmla="*/ 150 h 150"/>
                  <a:gd name="T4" fmla="*/ 1314 w 1314"/>
                  <a:gd name="T5" fmla="*/ 0 h 150"/>
                  <a:gd name="T6" fmla="*/ 0 60000 65536"/>
                  <a:gd name="T7" fmla="*/ 0 60000 65536"/>
                  <a:gd name="T8" fmla="*/ 0 60000 65536"/>
                  <a:gd name="T9" fmla="*/ 0 w 1314"/>
                  <a:gd name="T10" fmla="*/ 0 h 150"/>
                  <a:gd name="T11" fmla="*/ 1314 w 1314"/>
                  <a:gd name="T12" fmla="*/ 150 h 150"/>
                </a:gdLst>
                <a:ahLst/>
                <a:cxnLst>
                  <a:cxn ang="T6">
                    <a:pos x="T0" y="T1"/>
                  </a:cxn>
                  <a:cxn ang="T7">
                    <a:pos x="T2" y="T3"/>
                  </a:cxn>
                  <a:cxn ang="T8">
                    <a:pos x="T4" y="T5"/>
                  </a:cxn>
                </a:cxnLst>
                <a:rect l="T9" t="T10" r="T11" b="T12"/>
                <a:pathLst>
                  <a:path w="1314" h="150">
                    <a:moveTo>
                      <a:pt x="0" y="148"/>
                    </a:moveTo>
                    <a:lnTo>
                      <a:pt x="912" y="150"/>
                    </a:lnTo>
                    <a:lnTo>
                      <a:pt x="1314" y="0"/>
                    </a:lnTo>
                  </a:path>
                </a:pathLst>
              </a:custGeom>
              <a:noFill/>
              <a:ln w="22225">
                <a:solidFill>
                  <a:schemeClr val="bg1"/>
                </a:solidFill>
                <a:round/>
                <a:headEnd/>
                <a:tailEnd/>
              </a:ln>
            </p:spPr>
            <p:txBody>
              <a:bodyPr wrap="none" anchor="ctr"/>
              <a:lstStyle/>
              <a:p>
                <a:endParaRPr lang="fr-CA"/>
              </a:p>
            </p:txBody>
          </p:sp>
          <p:sp>
            <p:nvSpPr>
              <p:cNvPr id="53" name="Line 195"/>
              <p:cNvSpPr>
                <a:spLocks noChangeShapeType="1"/>
              </p:cNvSpPr>
              <p:nvPr/>
            </p:nvSpPr>
            <p:spPr bwMode="auto">
              <a:xfrm flipH="1">
                <a:off x="2098" y="2566"/>
                <a:ext cx="306" cy="272"/>
              </a:xfrm>
              <a:prstGeom prst="line">
                <a:avLst/>
              </a:prstGeom>
              <a:noFill/>
              <a:ln w="22225">
                <a:solidFill>
                  <a:schemeClr val="bg1"/>
                </a:solidFill>
                <a:round/>
                <a:headEnd/>
                <a:tailEnd/>
              </a:ln>
            </p:spPr>
            <p:txBody>
              <a:bodyPr wrap="none" anchor="ctr"/>
              <a:lstStyle/>
              <a:p>
                <a:endParaRPr lang="fr-CA"/>
              </a:p>
            </p:txBody>
          </p:sp>
          <p:sp>
            <p:nvSpPr>
              <p:cNvPr id="54" name="Freeform 196"/>
              <p:cNvSpPr>
                <a:spLocks/>
              </p:cNvSpPr>
              <p:nvPr/>
            </p:nvSpPr>
            <p:spPr bwMode="auto">
              <a:xfrm>
                <a:off x="1072" y="3159"/>
                <a:ext cx="1718" cy="1"/>
              </a:xfrm>
              <a:custGeom>
                <a:avLst/>
                <a:gdLst>
                  <a:gd name="T0" fmla="*/ 0 w 1718"/>
                  <a:gd name="T1" fmla="*/ 1 h 1"/>
                  <a:gd name="T2" fmla="*/ 1718 w 1718"/>
                  <a:gd name="T3" fmla="*/ 0 h 1"/>
                  <a:gd name="T4" fmla="*/ 0 60000 65536"/>
                  <a:gd name="T5" fmla="*/ 0 60000 65536"/>
                  <a:gd name="T6" fmla="*/ 0 w 1718"/>
                  <a:gd name="T7" fmla="*/ 0 h 1"/>
                  <a:gd name="T8" fmla="*/ 1718 w 1718"/>
                  <a:gd name="T9" fmla="*/ 1 h 1"/>
                </a:gdLst>
                <a:ahLst/>
                <a:cxnLst>
                  <a:cxn ang="T4">
                    <a:pos x="T0" y="T1"/>
                  </a:cxn>
                  <a:cxn ang="T5">
                    <a:pos x="T2" y="T3"/>
                  </a:cxn>
                </a:cxnLst>
                <a:rect l="T6" t="T7" r="T8" b="T9"/>
                <a:pathLst>
                  <a:path w="1718" h="1">
                    <a:moveTo>
                      <a:pt x="0" y="1"/>
                    </a:moveTo>
                    <a:lnTo>
                      <a:pt x="1718" y="0"/>
                    </a:lnTo>
                  </a:path>
                </a:pathLst>
              </a:custGeom>
              <a:noFill/>
              <a:ln w="22225">
                <a:solidFill>
                  <a:schemeClr val="bg1"/>
                </a:solidFill>
                <a:round/>
                <a:headEnd/>
                <a:tailEnd/>
              </a:ln>
            </p:spPr>
            <p:txBody>
              <a:bodyPr wrap="none" anchor="ctr"/>
              <a:lstStyle/>
              <a:p>
                <a:endParaRPr lang="fr-CA"/>
              </a:p>
            </p:txBody>
          </p:sp>
          <p:sp>
            <p:nvSpPr>
              <p:cNvPr id="55" name="Freeform 197"/>
              <p:cNvSpPr>
                <a:spLocks/>
              </p:cNvSpPr>
              <p:nvPr/>
            </p:nvSpPr>
            <p:spPr bwMode="auto">
              <a:xfrm>
                <a:off x="3162" y="3088"/>
                <a:ext cx="970" cy="1"/>
              </a:xfrm>
              <a:custGeom>
                <a:avLst/>
                <a:gdLst>
                  <a:gd name="T0" fmla="*/ 0 w 970"/>
                  <a:gd name="T1" fmla="*/ 0 h 1"/>
                  <a:gd name="T2" fmla="*/ 970 w 970"/>
                  <a:gd name="T3" fmla="*/ 0 h 1"/>
                  <a:gd name="T4" fmla="*/ 0 60000 65536"/>
                  <a:gd name="T5" fmla="*/ 0 60000 65536"/>
                  <a:gd name="T6" fmla="*/ 0 w 970"/>
                  <a:gd name="T7" fmla="*/ 0 h 1"/>
                  <a:gd name="T8" fmla="*/ 970 w 970"/>
                  <a:gd name="T9" fmla="*/ 1 h 1"/>
                </a:gdLst>
                <a:ahLst/>
                <a:cxnLst>
                  <a:cxn ang="T4">
                    <a:pos x="T0" y="T1"/>
                  </a:cxn>
                  <a:cxn ang="T5">
                    <a:pos x="T2" y="T3"/>
                  </a:cxn>
                </a:cxnLst>
                <a:rect l="T6" t="T7" r="T8" b="T9"/>
                <a:pathLst>
                  <a:path w="970" h="1">
                    <a:moveTo>
                      <a:pt x="0" y="0"/>
                    </a:moveTo>
                    <a:lnTo>
                      <a:pt x="970" y="0"/>
                    </a:lnTo>
                  </a:path>
                </a:pathLst>
              </a:custGeom>
              <a:noFill/>
              <a:ln w="22225">
                <a:solidFill>
                  <a:schemeClr val="bg1"/>
                </a:solidFill>
                <a:round/>
                <a:headEnd/>
                <a:tailEnd/>
              </a:ln>
            </p:spPr>
            <p:txBody>
              <a:bodyPr wrap="none" anchor="ctr"/>
              <a:lstStyle/>
              <a:p>
                <a:endParaRPr lang="fr-CA"/>
              </a:p>
            </p:txBody>
          </p:sp>
          <p:sp>
            <p:nvSpPr>
              <p:cNvPr id="56" name="Freeform 198"/>
              <p:cNvSpPr>
                <a:spLocks/>
              </p:cNvSpPr>
              <p:nvPr/>
            </p:nvSpPr>
            <p:spPr bwMode="auto">
              <a:xfrm>
                <a:off x="3062" y="2914"/>
                <a:ext cx="1068" cy="2"/>
              </a:xfrm>
              <a:custGeom>
                <a:avLst/>
                <a:gdLst>
                  <a:gd name="T0" fmla="*/ 0 w 1068"/>
                  <a:gd name="T1" fmla="*/ 0 h 2"/>
                  <a:gd name="T2" fmla="*/ 1068 w 1068"/>
                  <a:gd name="T3" fmla="*/ 2 h 2"/>
                  <a:gd name="T4" fmla="*/ 0 60000 65536"/>
                  <a:gd name="T5" fmla="*/ 0 60000 65536"/>
                  <a:gd name="T6" fmla="*/ 0 w 1068"/>
                  <a:gd name="T7" fmla="*/ 0 h 2"/>
                  <a:gd name="T8" fmla="*/ 1068 w 1068"/>
                  <a:gd name="T9" fmla="*/ 2 h 2"/>
                </a:gdLst>
                <a:ahLst/>
                <a:cxnLst>
                  <a:cxn ang="T4">
                    <a:pos x="T0" y="T1"/>
                  </a:cxn>
                  <a:cxn ang="T5">
                    <a:pos x="T2" y="T3"/>
                  </a:cxn>
                </a:cxnLst>
                <a:rect l="T6" t="T7" r="T8" b="T9"/>
                <a:pathLst>
                  <a:path w="1068" h="2">
                    <a:moveTo>
                      <a:pt x="0" y="0"/>
                    </a:moveTo>
                    <a:lnTo>
                      <a:pt x="1068" y="2"/>
                    </a:lnTo>
                  </a:path>
                </a:pathLst>
              </a:custGeom>
              <a:noFill/>
              <a:ln w="22225">
                <a:solidFill>
                  <a:schemeClr val="bg1"/>
                </a:solidFill>
                <a:round/>
                <a:headEnd/>
                <a:tailEnd/>
              </a:ln>
            </p:spPr>
            <p:txBody>
              <a:bodyPr wrap="none" anchor="ctr"/>
              <a:lstStyle/>
              <a:p>
                <a:endParaRPr lang="fr-CA"/>
              </a:p>
            </p:txBody>
          </p:sp>
          <p:sp>
            <p:nvSpPr>
              <p:cNvPr id="57" name="Freeform 199"/>
              <p:cNvSpPr>
                <a:spLocks/>
              </p:cNvSpPr>
              <p:nvPr/>
            </p:nvSpPr>
            <p:spPr bwMode="auto">
              <a:xfrm>
                <a:off x="3004" y="2606"/>
                <a:ext cx="1334" cy="102"/>
              </a:xfrm>
              <a:custGeom>
                <a:avLst/>
                <a:gdLst>
                  <a:gd name="T0" fmla="*/ 0 w 1334"/>
                  <a:gd name="T1" fmla="*/ 0 h 102"/>
                  <a:gd name="T2" fmla="*/ 226 w 1334"/>
                  <a:gd name="T3" fmla="*/ 102 h 102"/>
                  <a:gd name="T4" fmla="*/ 1334 w 1334"/>
                  <a:gd name="T5" fmla="*/ 102 h 102"/>
                  <a:gd name="T6" fmla="*/ 0 60000 65536"/>
                  <a:gd name="T7" fmla="*/ 0 60000 65536"/>
                  <a:gd name="T8" fmla="*/ 0 60000 65536"/>
                  <a:gd name="T9" fmla="*/ 0 w 1334"/>
                  <a:gd name="T10" fmla="*/ 0 h 102"/>
                  <a:gd name="T11" fmla="*/ 1334 w 1334"/>
                  <a:gd name="T12" fmla="*/ 102 h 102"/>
                </a:gdLst>
                <a:ahLst/>
                <a:cxnLst>
                  <a:cxn ang="T6">
                    <a:pos x="T0" y="T1"/>
                  </a:cxn>
                  <a:cxn ang="T7">
                    <a:pos x="T2" y="T3"/>
                  </a:cxn>
                  <a:cxn ang="T8">
                    <a:pos x="T4" y="T5"/>
                  </a:cxn>
                </a:cxnLst>
                <a:rect l="T9" t="T10" r="T11" b="T12"/>
                <a:pathLst>
                  <a:path w="1334" h="102">
                    <a:moveTo>
                      <a:pt x="0" y="0"/>
                    </a:moveTo>
                    <a:lnTo>
                      <a:pt x="226" y="102"/>
                    </a:lnTo>
                    <a:lnTo>
                      <a:pt x="1334" y="102"/>
                    </a:lnTo>
                  </a:path>
                </a:pathLst>
              </a:custGeom>
              <a:noFill/>
              <a:ln w="22225">
                <a:solidFill>
                  <a:schemeClr val="bg1"/>
                </a:solidFill>
                <a:round/>
                <a:headEnd/>
                <a:tailEnd/>
              </a:ln>
            </p:spPr>
            <p:txBody>
              <a:bodyPr wrap="none" anchor="ctr"/>
              <a:lstStyle/>
              <a:p>
                <a:endParaRPr lang="fr-CA"/>
              </a:p>
            </p:txBody>
          </p:sp>
          <p:sp>
            <p:nvSpPr>
              <p:cNvPr id="58" name="Freeform 200"/>
              <p:cNvSpPr>
                <a:spLocks/>
              </p:cNvSpPr>
              <p:nvPr/>
            </p:nvSpPr>
            <p:spPr bwMode="auto">
              <a:xfrm>
                <a:off x="4158" y="2504"/>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noFill/>
              <a:ln w="22225">
                <a:solidFill>
                  <a:schemeClr val="bg1"/>
                </a:solidFill>
                <a:round/>
                <a:headEnd/>
                <a:tailEnd/>
              </a:ln>
            </p:spPr>
            <p:txBody>
              <a:bodyPr wrap="none" anchor="ctr"/>
              <a:lstStyle/>
              <a:p>
                <a:endParaRPr lang="fr-CA"/>
              </a:p>
            </p:txBody>
          </p:sp>
          <p:sp>
            <p:nvSpPr>
              <p:cNvPr id="59" name="Freeform 201"/>
              <p:cNvSpPr>
                <a:spLocks/>
              </p:cNvSpPr>
              <p:nvPr/>
            </p:nvSpPr>
            <p:spPr bwMode="auto">
              <a:xfrm>
                <a:off x="4034" y="2270"/>
                <a:ext cx="306" cy="2"/>
              </a:xfrm>
              <a:custGeom>
                <a:avLst/>
                <a:gdLst>
                  <a:gd name="T0" fmla="*/ 0 w 306"/>
                  <a:gd name="T1" fmla="*/ 0 h 2"/>
                  <a:gd name="T2" fmla="*/ 306 w 306"/>
                  <a:gd name="T3" fmla="*/ 2 h 2"/>
                  <a:gd name="T4" fmla="*/ 0 60000 65536"/>
                  <a:gd name="T5" fmla="*/ 0 60000 65536"/>
                  <a:gd name="T6" fmla="*/ 0 w 306"/>
                  <a:gd name="T7" fmla="*/ 0 h 2"/>
                  <a:gd name="T8" fmla="*/ 306 w 306"/>
                  <a:gd name="T9" fmla="*/ 2 h 2"/>
                </a:gdLst>
                <a:ahLst/>
                <a:cxnLst>
                  <a:cxn ang="T4">
                    <a:pos x="T0" y="T1"/>
                  </a:cxn>
                  <a:cxn ang="T5">
                    <a:pos x="T2" y="T3"/>
                  </a:cxn>
                </a:cxnLst>
                <a:rect l="T6" t="T7" r="T8" b="T9"/>
                <a:pathLst>
                  <a:path w="306" h="2">
                    <a:moveTo>
                      <a:pt x="0" y="0"/>
                    </a:moveTo>
                    <a:lnTo>
                      <a:pt x="306" y="2"/>
                    </a:lnTo>
                  </a:path>
                </a:pathLst>
              </a:custGeom>
              <a:noFill/>
              <a:ln w="22225">
                <a:solidFill>
                  <a:schemeClr val="bg1"/>
                </a:solidFill>
                <a:round/>
                <a:headEnd/>
                <a:tailEnd/>
              </a:ln>
            </p:spPr>
            <p:txBody>
              <a:bodyPr wrap="none" anchor="ctr"/>
              <a:lstStyle/>
              <a:p>
                <a:endParaRPr lang="fr-CA"/>
              </a:p>
            </p:txBody>
          </p:sp>
          <p:sp>
            <p:nvSpPr>
              <p:cNvPr id="60" name="Freeform 202"/>
              <p:cNvSpPr>
                <a:spLocks/>
              </p:cNvSpPr>
              <p:nvPr/>
            </p:nvSpPr>
            <p:spPr bwMode="auto">
              <a:xfrm>
                <a:off x="3328" y="1984"/>
                <a:ext cx="1012" cy="178"/>
              </a:xfrm>
              <a:custGeom>
                <a:avLst/>
                <a:gdLst>
                  <a:gd name="T0" fmla="*/ 0 w 1012"/>
                  <a:gd name="T1" fmla="*/ 178 h 178"/>
                  <a:gd name="T2" fmla="*/ 918 w 1012"/>
                  <a:gd name="T3" fmla="*/ 2 h 178"/>
                  <a:gd name="T4" fmla="*/ 1012 w 1012"/>
                  <a:gd name="T5" fmla="*/ 0 h 178"/>
                  <a:gd name="T6" fmla="*/ 0 60000 65536"/>
                  <a:gd name="T7" fmla="*/ 0 60000 65536"/>
                  <a:gd name="T8" fmla="*/ 0 60000 65536"/>
                  <a:gd name="T9" fmla="*/ 0 w 1012"/>
                  <a:gd name="T10" fmla="*/ 0 h 178"/>
                  <a:gd name="T11" fmla="*/ 1012 w 1012"/>
                  <a:gd name="T12" fmla="*/ 178 h 178"/>
                </a:gdLst>
                <a:ahLst/>
                <a:cxnLst>
                  <a:cxn ang="T6">
                    <a:pos x="T0" y="T1"/>
                  </a:cxn>
                  <a:cxn ang="T7">
                    <a:pos x="T2" y="T3"/>
                  </a:cxn>
                  <a:cxn ang="T8">
                    <a:pos x="T4" y="T5"/>
                  </a:cxn>
                </a:cxnLst>
                <a:rect l="T9" t="T10" r="T11" b="T12"/>
                <a:pathLst>
                  <a:path w="1012" h="178">
                    <a:moveTo>
                      <a:pt x="0" y="178"/>
                    </a:moveTo>
                    <a:lnTo>
                      <a:pt x="918" y="2"/>
                    </a:lnTo>
                    <a:lnTo>
                      <a:pt x="1012" y="0"/>
                    </a:lnTo>
                  </a:path>
                </a:pathLst>
              </a:custGeom>
              <a:noFill/>
              <a:ln w="22225">
                <a:solidFill>
                  <a:schemeClr val="bg1"/>
                </a:solidFill>
                <a:round/>
                <a:headEnd/>
                <a:tailEnd/>
              </a:ln>
            </p:spPr>
            <p:txBody>
              <a:bodyPr wrap="none" anchor="ctr"/>
              <a:lstStyle/>
              <a:p>
                <a:endParaRPr lang="fr-CA"/>
              </a:p>
            </p:txBody>
          </p:sp>
          <p:sp>
            <p:nvSpPr>
              <p:cNvPr id="61" name="Freeform 203"/>
              <p:cNvSpPr>
                <a:spLocks/>
              </p:cNvSpPr>
              <p:nvPr/>
            </p:nvSpPr>
            <p:spPr bwMode="auto">
              <a:xfrm>
                <a:off x="3306" y="1716"/>
                <a:ext cx="1034" cy="350"/>
              </a:xfrm>
              <a:custGeom>
                <a:avLst/>
                <a:gdLst>
                  <a:gd name="T0" fmla="*/ 0 w 1034"/>
                  <a:gd name="T1" fmla="*/ 350 h 350"/>
                  <a:gd name="T2" fmla="*/ 932 w 1034"/>
                  <a:gd name="T3" fmla="*/ 2 h 350"/>
                  <a:gd name="T4" fmla="*/ 1034 w 1034"/>
                  <a:gd name="T5" fmla="*/ 0 h 350"/>
                  <a:gd name="T6" fmla="*/ 0 60000 65536"/>
                  <a:gd name="T7" fmla="*/ 0 60000 65536"/>
                  <a:gd name="T8" fmla="*/ 0 60000 65536"/>
                  <a:gd name="T9" fmla="*/ 0 w 1034"/>
                  <a:gd name="T10" fmla="*/ 0 h 350"/>
                  <a:gd name="T11" fmla="*/ 1034 w 1034"/>
                  <a:gd name="T12" fmla="*/ 350 h 350"/>
                </a:gdLst>
                <a:ahLst/>
                <a:cxnLst>
                  <a:cxn ang="T6">
                    <a:pos x="T0" y="T1"/>
                  </a:cxn>
                  <a:cxn ang="T7">
                    <a:pos x="T2" y="T3"/>
                  </a:cxn>
                  <a:cxn ang="T8">
                    <a:pos x="T4" y="T5"/>
                  </a:cxn>
                </a:cxnLst>
                <a:rect l="T9" t="T10" r="T11" b="T12"/>
                <a:pathLst>
                  <a:path w="1034" h="350">
                    <a:moveTo>
                      <a:pt x="0" y="350"/>
                    </a:moveTo>
                    <a:lnTo>
                      <a:pt x="932" y="2"/>
                    </a:lnTo>
                    <a:lnTo>
                      <a:pt x="1034" y="0"/>
                    </a:lnTo>
                  </a:path>
                </a:pathLst>
              </a:custGeom>
              <a:noFill/>
              <a:ln w="22225">
                <a:solidFill>
                  <a:schemeClr val="bg1"/>
                </a:solidFill>
                <a:round/>
                <a:headEnd/>
                <a:tailEnd/>
              </a:ln>
            </p:spPr>
            <p:txBody>
              <a:bodyPr wrap="none" anchor="ctr"/>
              <a:lstStyle/>
              <a:p>
                <a:endParaRPr lang="fr-CA"/>
              </a:p>
            </p:txBody>
          </p:sp>
          <p:sp>
            <p:nvSpPr>
              <p:cNvPr id="62" name="Freeform 204"/>
              <p:cNvSpPr>
                <a:spLocks/>
              </p:cNvSpPr>
              <p:nvPr/>
            </p:nvSpPr>
            <p:spPr bwMode="auto">
              <a:xfrm>
                <a:off x="3298" y="1436"/>
                <a:ext cx="1044" cy="524"/>
              </a:xfrm>
              <a:custGeom>
                <a:avLst/>
                <a:gdLst>
                  <a:gd name="T0" fmla="*/ 0 w 1044"/>
                  <a:gd name="T1" fmla="*/ 524 h 524"/>
                  <a:gd name="T2" fmla="*/ 948 w 1044"/>
                  <a:gd name="T3" fmla="*/ 4 h 524"/>
                  <a:gd name="T4" fmla="*/ 1044 w 1044"/>
                  <a:gd name="T5" fmla="*/ 0 h 524"/>
                  <a:gd name="T6" fmla="*/ 0 60000 65536"/>
                  <a:gd name="T7" fmla="*/ 0 60000 65536"/>
                  <a:gd name="T8" fmla="*/ 0 60000 65536"/>
                  <a:gd name="T9" fmla="*/ 0 w 1044"/>
                  <a:gd name="T10" fmla="*/ 0 h 524"/>
                  <a:gd name="T11" fmla="*/ 1044 w 1044"/>
                  <a:gd name="T12" fmla="*/ 524 h 524"/>
                </a:gdLst>
                <a:ahLst/>
                <a:cxnLst>
                  <a:cxn ang="T6">
                    <a:pos x="T0" y="T1"/>
                  </a:cxn>
                  <a:cxn ang="T7">
                    <a:pos x="T2" y="T3"/>
                  </a:cxn>
                  <a:cxn ang="T8">
                    <a:pos x="T4" y="T5"/>
                  </a:cxn>
                </a:cxnLst>
                <a:rect l="T9" t="T10" r="T11" b="T12"/>
                <a:pathLst>
                  <a:path w="1044" h="524">
                    <a:moveTo>
                      <a:pt x="0" y="524"/>
                    </a:moveTo>
                    <a:lnTo>
                      <a:pt x="948" y="4"/>
                    </a:lnTo>
                    <a:lnTo>
                      <a:pt x="1044" y="0"/>
                    </a:lnTo>
                  </a:path>
                </a:pathLst>
              </a:custGeom>
              <a:noFill/>
              <a:ln w="22225">
                <a:solidFill>
                  <a:schemeClr val="bg1"/>
                </a:solidFill>
                <a:round/>
                <a:headEnd/>
                <a:tailEnd/>
              </a:ln>
            </p:spPr>
            <p:txBody>
              <a:bodyPr wrap="none" anchor="ctr"/>
              <a:lstStyle/>
              <a:p>
                <a:endParaRPr lang="fr-CA"/>
              </a:p>
            </p:txBody>
          </p:sp>
          <p:sp>
            <p:nvSpPr>
              <p:cNvPr id="63" name="Freeform 205"/>
              <p:cNvSpPr>
                <a:spLocks/>
              </p:cNvSpPr>
              <p:nvPr/>
            </p:nvSpPr>
            <p:spPr bwMode="auto">
              <a:xfrm>
                <a:off x="3240" y="1160"/>
                <a:ext cx="1102" cy="772"/>
              </a:xfrm>
              <a:custGeom>
                <a:avLst/>
                <a:gdLst>
                  <a:gd name="T0" fmla="*/ 0 w 1102"/>
                  <a:gd name="T1" fmla="*/ 772 h 772"/>
                  <a:gd name="T2" fmla="*/ 1000 w 1102"/>
                  <a:gd name="T3" fmla="*/ 2 h 772"/>
                  <a:gd name="T4" fmla="*/ 1102 w 1102"/>
                  <a:gd name="T5" fmla="*/ 0 h 772"/>
                  <a:gd name="T6" fmla="*/ 0 60000 65536"/>
                  <a:gd name="T7" fmla="*/ 0 60000 65536"/>
                  <a:gd name="T8" fmla="*/ 0 60000 65536"/>
                  <a:gd name="T9" fmla="*/ 0 w 1102"/>
                  <a:gd name="T10" fmla="*/ 0 h 772"/>
                  <a:gd name="T11" fmla="*/ 1102 w 1102"/>
                  <a:gd name="T12" fmla="*/ 772 h 772"/>
                </a:gdLst>
                <a:ahLst/>
                <a:cxnLst>
                  <a:cxn ang="T6">
                    <a:pos x="T0" y="T1"/>
                  </a:cxn>
                  <a:cxn ang="T7">
                    <a:pos x="T2" y="T3"/>
                  </a:cxn>
                  <a:cxn ang="T8">
                    <a:pos x="T4" y="T5"/>
                  </a:cxn>
                </a:cxnLst>
                <a:rect l="T9" t="T10" r="T11" b="T12"/>
                <a:pathLst>
                  <a:path w="1102" h="772">
                    <a:moveTo>
                      <a:pt x="0" y="772"/>
                    </a:moveTo>
                    <a:lnTo>
                      <a:pt x="1000" y="2"/>
                    </a:lnTo>
                    <a:lnTo>
                      <a:pt x="1102" y="0"/>
                    </a:lnTo>
                  </a:path>
                </a:pathLst>
              </a:custGeom>
              <a:noFill/>
              <a:ln w="22225">
                <a:solidFill>
                  <a:schemeClr val="bg1"/>
                </a:solidFill>
                <a:round/>
                <a:headEnd/>
                <a:tailEnd/>
              </a:ln>
            </p:spPr>
            <p:txBody>
              <a:bodyPr wrap="none" anchor="ctr"/>
              <a:lstStyle/>
              <a:p>
                <a:endParaRPr lang="fr-CA"/>
              </a:p>
            </p:txBody>
          </p:sp>
          <p:sp>
            <p:nvSpPr>
              <p:cNvPr id="64" name="Freeform 206"/>
              <p:cNvSpPr>
                <a:spLocks/>
              </p:cNvSpPr>
              <p:nvPr/>
            </p:nvSpPr>
            <p:spPr bwMode="auto">
              <a:xfrm>
                <a:off x="2936" y="830"/>
                <a:ext cx="888" cy="1086"/>
              </a:xfrm>
              <a:custGeom>
                <a:avLst/>
                <a:gdLst>
                  <a:gd name="T0" fmla="*/ 0 w 888"/>
                  <a:gd name="T1" fmla="*/ 1086 h 1086"/>
                  <a:gd name="T2" fmla="*/ 610 w 888"/>
                  <a:gd name="T3" fmla="*/ 0 h 1086"/>
                  <a:gd name="T4" fmla="*/ 888 w 888"/>
                  <a:gd name="T5" fmla="*/ 0 h 1086"/>
                  <a:gd name="T6" fmla="*/ 0 60000 65536"/>
                  <a:gd name="T7" fmla="*/ 0 60000 65536"/>
                  <a:gd name="T8" fmla="*/ 0 60000 65536"/>
                  <a:gd name="T9" fmla="*/ 0 w 888"/>
                  <a:gd name="T10" fmla="*/ 0 h 1086"/>
                  <a:gd name="T11" fmla="*/ 888 w 888"/>
                  <a:gd name="T12" fmla="*/ 1086 h 1086"/>
                </a:gdLst>
                <a:ahLst/>
                <a:cxnLst>
                  <a:cxn ang="T6">
                    <a:pos x="T0" y="T1"/>
                  </a:cxn>
                  <a:cxn ang="T7">
                    <a:pos x="T2" y="T3"/>
                  </a:cxn>
                  <a:cxn ang="T8">
                    <a:pos x="T4" y="T5"/>
                  </a:cxn>
                </a:cxnLst>
                <a:rect l="T9" t="T10" r="T11" b="T12"/>
                <a:pathLst>
                  <a:path w="888" h="1086">
                    <a:moveTo>
                      <a:pt x="0" y="1086"/>
                    </a:moveTo>
                    <a:lnTo>
                      <a:pt x="610" y="0"/>
                    </a:lnTo>
                    <a:lnTo>
                      <a:pt x="888" y="0"/>
                    </a:lnTo>
                  </a:path>
                </a:pathLst>
              </a:custGeom>
              <a:noFill/>
              <a:ln w="22225">
                <a:solidFill>
                  <a:schemeClr val="bg1"/>
                </a:solidFill>
                <a:round/>
                <a:headEnd/>
                <a:tailEnd/>
              </a:ln>
            </p:spPr>
            <p:txBody>
              <a:bodyPr wrap="none" anchor="ctr"/>
              <a:lstStyle/>
              <a:p>
                <a:endParaRPr lang="fr-CA"/>
              </a:p>
            </p:txBody>
          </p:sp>
        </p:grpSp>
        <p:grpSp>
          <p:nvGrpSpPr>
            <p:cNvPr id="27" name="Group 187"/>
            <p:cNvGrpSpPr>
              <a:grpSpLocks/>
            </p:cNvGrpSpPr>
            <p:nvPr/>
          </p:nvGrpSpPr>
          <p:grpSpPr bwMode="auto">
            <a:xfrm>
              <a:off x="1684338" y="1403350"/>
              <a:ext cx="5191125" cy="3698875"/>
              <a:chOff x="1072" y="830"/>
              <a:chExt cx="3270" cy="2330"/>
            </a:xfrm>
          </p:grpSpPr>
          <p:sp>
            <p:nvSpPr>
              <p:cNvPr id="29" name="Freeform 169"/>
              <p:cNvSpPr>
                <a:spLocks/>
              </p:cNvSpPr>
              <p:nvPr/>
            </p:nvSpPr>
            <p:spPr bwMode="auto">
              <a:xfrm>
                <a:off x="2478" y="1186"/>
                <a:ext cx="266" cy="330"/>
              </a:xfrm>
              <a:custGeom>
                <a:avLst/>
                <a:gdLst>
                  <a:gd name="T0" fmla="*/ 0 w 266"/>
                  <a:gd name="T1" fmla="*/ 2 h 330"/>
                  <a:gd name="T2" fmla="*/ 82 w 266"/>
                  <a:gd name="T3" fmla="*/ 0 h 330"/>
                  <a:gd name="T4" fmla="*/ 266 w 266"/>
                  <a:gd name="T5" fmla="*/ 330 h 330"/>
                  <a:gd name="T6" fmla="*/ 0 60000 65536"/>
                  <a:gd name="T7" fmla="*/ 0 60000 65536"/>
                  <a:gd name="T8" fmla="*/ 0 60000 65536"/>
                  <a:gd name="T9" fmla="*/ 0 w 266"/>
                  <a:gd name="T10" fmla="*/ 0 h 330"/>
                  <a:gd name="T11" fmla="*/ 266 w 266"/>
                  <a:gd name="T12" fmla="*/ 330 h 330"/>
                </a:gdLst>
                <a:ahLst/>
                <a:cxnLst>
                  <a:cxn ang="T6">
                    <a:pos x="T0" y="T1"/>
                  </a:cxn>
                  <a:cxn ang="T7">
                    <a:pos x="T2" y="T3"/>
                  </a:cxn>
                  <a:cxn ang="T8">
                    <a:pos x="T4" y="T5"/>
                  </a:cxn>
                </a:cxnLst>
                <a:rect l="T9" t="T10" r="T11" b="T12"/>
                <a:pathLst>
                  <a:path w="266" h="330">
                    <a:moveTo>
                      <a:pt x="0" y="2"/>
                    </a:moveTo>
                    <a:lnTo>
                      <a:pt x="82" y="0"/>
                    </a:lnTo>
                    <a:lnTo>
                      <a:pt x="266" y="330"/>
                    </a:lnTo>
                  </a:path>
                </a:pathLst>
              </a:custGeom>
              <a:noFill/>
              <a:ln w="9525">
                <a:solidFill>
                  <a:schemeClr val="tx1"/>
                </a:solidFill>
                <a:round/>
                <a:headEnd/>
                <a:tailEnd/>
              </a:ln>
            </p:spPr>
            <p:txBody>
              <a:bodyPr wrap="none" anchor="ctr"/>
              <a:lstStyle/>
              <a:p>
                <a:endParaRPr lang="fr-CA"/>
              </a:p>
            </p:txBody>
          </p:sp>
          <p:sp>
            <p:nvSpPr>
              <p:cNvPr id="30" name="Freeform 170"/>
              <p:cNvSpPr>
                <a:spLocks/>
              </p:cNvSpPr>
              <p:nvPr/>
            </p:nvSpPr>
            <p:spPr bwMode="auto">
              <a:xfrm>
                <a:off x="1403" y="1626"/>
                <a:ext cx="379" cy="46"/>
              </a:xfrm>
              <a:custGeom>
                <a:avLst/>
                <a:gdLst>
                  <a:gd name="T0" fmla="*/ 0 w 600"/>
                  <a:gd name="T1" fmla="*/ 0 h 2"/>
                  <a:gd name="T2" fmla="*/ 24 w 600"/>
                  <a:gd name="T3" fmla="*/ 2147483647 h 2"/>
                  <a:gd name="T4" fmla="*/ 0 60000 65536"/>
                  <a:gd name="T5" fmla="*/ 0 60000 65536"/>
                  <a:gd name="T6" fmla="*/ 0 w 600"/>
                  <a:gd name="T7" fmla="*/ 0 h 2"/>
                  <a:gd name="T8" fmla="*/ 600 w 600"/>
                  <a:gd name="T9" fmla="*/ 2 h 2"/>
                </a:gdLst>
                <a:ahLst/>
                <a:cxnLst>
                  <a:cxn ang="T4">
                    <a:pos x="T0" y="T1"/>
                  </a:cxn>
                  <a:cxn ang="T5">
                    <a:pos x="T2" y="T3"/>
                  </a:cxn>
                </a:cxnLst>
                <a:rect l="T6" t="T7" r="T8" b="T9"/>
                <a:pathLst>
                  <a:path w="600" h="2">
                    <a:moveTo>
                      <a:pt x="0" y="0"/>
                    </a:moveTo>
                    <a:lnTo>
                      <a:pt x="600" y="2"/>
                    </a:lnTo>
                  </a:path>
                </a:pathLst>
              </a:custGeom>
              <a:noFill/>
              <a:ln w="9525">
                <a:solidFill>
                  <a:schemeClr val="tx1"/>
                </a:solidFill>
                <a:round/>
                <a:headEnd/>
                <a:tailEnd/>
              </a:ln>
            </p:spPr>
            <p:txBody>
              <a:bodyPr wrap="none" anchor="ctr"/>
              <a:lstStyle/>
              <a:p>
                <a:endParaRPr lang="fr-CA"/>
              </a:p>
            </p:txBody>
          </p:sp>
          <p:sp>
            <p:nvSpPr>
              <p:cNvPr id="31" name="Freeform 171"/>
              <p:cNvSpPr>
                <a:spLocks/>
              </p:cNvSpPr>
              <p:nvPr/>
            </p:nvSpPr>
            <p:spPr bwMode="auto">
              <a:xfrm>
                <a:off x="1418" y="1890"/>
                <a:ext cx="184" cy="1"/>
              </a:xfrm>
              <a:custGeom>
                <a:avLst/>
                <a:gdLst>
                  <a:gd name="T0" fmla="*/ 0 w 184"/>
                  <a:gd name="T1" fmla="*/ 0 h 1"/>
                  <a:gd name="T2" fmla="*/ 184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0" y="0"/>
                    </a:moveTo>
                    <a:lnTo>
                      <a:pt x="184" y="0"/>
                    </a:lnTo>
                  </a:path>
                </a:pathLst>
              </a:custGeom>
              <a:noFill/>
              <a:ln w="9525">
                <a:solidFill>
                  <a:schemeClr val="tx1"/>
                </a:solidFill>
                <a:round/>
                <a:headEnd/>
                <a:tailEnd/>
              </a:ln>
            </p:spPr>
            <p:txBody>
              <a:bodyPr wrap="none" anchor="ctr"/>
              <a:lstStyle/>
              <a:p>
                <a:endParaRPr lang="fr-CA"/>
              </a:p>
            </p:txBody>
          </p:sp>
          <p:sp>
            <p:nvSpPr>
              <p:cNvPr id="32" name="Freeform 172"/>
              <p:cNvSpPr>
                <a:spLocks/>
              </p:cNvSpPr>
              <p:nvPr/>
            </p:nvSpPr>
            <p:spPr bwMode="auto">
              <a:xfrm>
                <a:off x="1432" y="2110"/>
                <a:ext cx="186" cy="3"/>
              </a:xfrm>
              <a:custGeom>
                <a:avLst/>
                <a:gdLst>
                  <a:gd name="T0" fmla="*/ 0 w 186"/>
                  <a:gd name="T1" fmla="*/ 0 h 3"/>
                  <a:gd name="T2" fmla="*/ 186 w 186"/>
                  <a:gd name="T3" fmla="*/ 3 h 3"/>
                  <a:gd name="T4" fmla="*/ 0 60000 65536"/>
                  <a:gd name="T5" fmla="*/ 0 60000 65536"/>
                  <a:gd name="T6" fmla="*/ 0 w 186"/>
                  <a:gd name="T7" fmla="*/ 0 h 3"/>
                  <a:gd name="T8" fmla="*/ 186 w 186"/>
                  <a:gd name="T9" fmla="*/ 3 h 3"/>
                </a:gdLst>
                <a:ahLst/>
                <a:cxnLst>
                  <a:cxn ang="T4">
                    <a:pos x="T0" y="T1"/>
                  </a:cxn>
                  <a:cxn ang="T5">
                    <a:pos x="T2" y="T3"/>
                  </a:cxn>
                </a:cxnLst>
                <a:rect l="T6" t="T7" r="T8" b="T9"/>
                <a:pathLst>
                  <a:path w="186" h="3">
                    <a:moveTo>
                      <a:pt x="0" y="0"/>
                    </a:moveTo>
                    <a:lnTo>
                      <a:pt x="186" y="3"/>
                    </a:lnTo>
                  </a:path>
                </a:pathLst>
              </a:custGeom>
              <a:noFill/>
              <a:ln w="9525">
                <a:solidFill>
                  <a:schemeClr val="tx1"/>
                </a:solidFill>
                <a:round/>
                <a:headEnd/>
                <a:tailEnd/>
              </a:ln>
            </p:spPr>
            <p:txBody>
              <a:bodyPr wrap="none" anchor="ctr"/>
              <a:lstStyle/>
              <a:p>
                <a:endParaRPr lang="fr-CA"/>
              </a:p>
            </p:txBody>
          </p:sp>
          <p:sp>
            <p:nvSpPr>
              <p:cNvPr id="33" name="Line 173"/>
              <p:cNvSpPr>
                <a:spLocks noChangeShapeType="1"/>
              </p:cNvSpPr>
              <p:nvPr/>
            </p:nvSpPr>
            <p:spPr bwMode="auto">
              <a:xfrm>
                <a:off x="1382" y="2340"/>
                <a:ext cx="252" cy="0"/>
              </a:xfrm>
              <a:prstGeom prst="line">
                <a:avLst/>
              </a:prstGeom>
              <a:noFill/>
              <a:ln w="9525">
                <a:solidFill>
                  <a:schemeClr val="tx1"/>
                </a:solidFill>
                <a:round/>
                <a:headEnd/>
                <a:tailEnd/>
              </a:ln>
            </p:spPr>
            <p:txBody>
              <a:bodyPr wrap="none" anchor="ctr"/>
              <a:lstStyle/>
              <a:p>
                <a:endParaRPr lang="fr-CA"/>
              </a:p>
            </p:txBody>
          </p:sp>
          <p:sp>
            <p:nvSpPr>
              <p:cNvPr id="34" name="Freeform 174"/>
              <p:cNvSpPr>
                <a:spLocks/>
              </p:cNvSpPr>
              <p:nvPr/>
            </p:nvSpPr>
            <p:spPr bwMode="auto">
              <a:xfrm>
                <a:off x="1184" y="2690"/>
                <a:ext cx="1314" cy="150"/>
              </a:xfrm>
              <a:custGeom>
                <a:avLst/>
                <a:gdLst>
                  <a:gd name="T0" fmla="*/ 0 w 1314"/>
                  <a:gd name="T1" fmla="*/ 148 h 150"/>
                  <a:gd name="T2" fmla="*/ 912 w 1314"/>
                  <a:gd name="T3" fmla="*/ 150 h 150"/>
                  <a:gd name="T4" fmla="*/ 1314 w 1314"/>
                  <a:gd name="T5" fmla="*/ 0 h 150"/>
                  <a:gd name="T6" fmla="*/ 0 60000 65536"/>
                  <a:gd name="T7" fmla="*/ 0 60000 65536"/>
                  <a:gd name="T8" fmla="*/ 0 60000 65536"/>
                  <a:gd name="T9" fmla="*/ 0 w 1314"/>
                  <a:gd name="T10" fmla="*/ 0 h 150"/>
                  <a:gd name="T11" fmla="*/ 1314 w 1314"/>
                  <a:gd name="T12" fmla="*/ 150 h 150"/>
                </a:gdLst>
                <a:ahLst/>
                <a:cxnLst>
                  <a:cxn ang="T6">
                    <a:pos x="T0" y="T1"/>
                  </a:cxn>
                  <a:cxn ang="T7">
                    <a:pos x="T2" y="T3"/>
                  </a:cxn>
                  <a:cxn ang="T8">
                    <a:pos x="T4" y="T5"/>
                  </a:cxn>
                </a:cxnLst>
                <a:rect l="T9" t="T10" r="T11" b="T12"/>
                <a:pathLst>
                  <a:path w="1314" h="150">
                    <a:moveTo>
                      <a:pt x="0" y="148"/>
                    </a:moveTo>
                    <a:lnTo>
                      <a:pt x="912" y="150"/>
                    </a:lnTo>
                    <a:lnTo>
                      <a:pt x="1314" y="0"/>
                    </a:lnTo>
                  </a:path>
                </a:pathLst>
              </a:custGeom>
              <a:noFill/>
              <a:ln w="9525">
                <a:solidFill>
                  <a:schemeClr val="tx1"/>
                </a:solidFill>
                <a:round/>
                <a:headEnd/>
                <a:tailEnd/>
              </a:ln>
            </p:spPr>
            <p:txBody>
              <a:bodyPr wrap="none" anchor="ctr"/>
              <a:lstStyle/>
              <a:p>
                <a:endParaRPr lang="fr-CA"/>
              </a:p>
            </p:txBody>
          </p:sp>
          <p:sp>
            <p:nvSpPr>
              <p:cNvPr id="35" name="Line 175"/>
              <p:cNvSpPr>
                <a:spLocks noChangeShapeType="1"/>
              </p:cNvSpPr>
              <p:nvPr/>
            </p:nvSpPr>
            <p:spPr bwMode="auto">
              <a:xfrm flipH="1">
                <a:off x="2098" y="2566"/>
                <a:ext cx="306" cy="272"/>
              </a:xfrm>
              <a:prstGeom prst="line">
                <a:avLst/>
              </a:prstGeom>
              <a:noFill/>
              <a:ln w="9525">
                <a:solidFill>
                  <a:schemeClr val="tx1"/>
                </a:solidFill>
                <a:round/>
                <a:headEnd/>
                <a:tailEnd/>
              </a:ln>
            </p:spPr>
            <p:txBody>
              <a:bodyPr wrap="none" anchor="ctr"/>
              <a:lstStyle/>
              <a:p>
                <a:endParaRPr lang="fr-CA"/>
              </a:p>
            </p:txBody>
          </p:sp>
          <p:sp>
            <p:nvSpPr>
              <p:cNvPr id="36" name="Freeform 176"/>
              <p:cNvSpPr>
                <a:spLocks/>
              </p:cNvSpPr>
              <p:nvPr/>
            </p:nvSpPr>
            <p:spPr bwMode="auto">
              <a:xfrm>
                <a:off x="1072" y="3159"/>
                <a:ext cx="1718" cy="1"/>
              </a:xfrm>
              <a:custGeom>
                <a:avLst/>
                <a:gdLst>
                  <a:gd name="T0" fmla="*/ 0 w 1718"/>
                  <a:gd name="T1" fmla="*/ 1 h 1"/>
                  <a:gd name="T2" fmla="*/ 1718 w 1718"/>
                  <a:gd name="T3" fmla="*/ 0 h 1"/>
                  <a:gd name="T4" fmla="*/ 0 60000 65536"/>
                  <a:gd name="T5" fmla="*/ 0 60000 65536"/>
                  <a:gd name="T6" fmla="*/ 0 w 1718"/>
                  <a:gd name="T7" fmla="*/ 0 h 1"/>
                  <a:gd name="T8" fmla="*/ 1718 w 1718"/>
                  <a:gd name="T9" fmla="*/ 1 h 1"/>
                </a:gdLst>
                <a:ahLst/>
                <a:cxnLst>
                  <a:cxn ang="T4">
                    <a:pos x="T0" y="T1"/>
                  </a:cxn>
                  <a:cxn ang="T5">
                    <a:pos x="T2" y="T3"/>
                  </a:cxn>
                </a:cxnLst>
                <a:rect l="T6" t="T7" r="T8" b="T9"/>
                <a:pathLst>
                  <a:path w="1718" h="1">
                    <a:moveTo>
                      <a:pt x="0" y="1"/>
                    </a:moveTo>
                    <a:lnTo>
                      <a:pt x="1718" y="0"/>
                    </a:lnTo>
                  </a:path>
                </a:pathLst>
              </a:custGeom>
              <a:noFill/>
              <a:ln w="9525">
                <a:solidFill>
                  <a:schemeClr val="tx1"/>
                </a:solidFill>
                <a:round/>
                <a:headEnd/>
                <a:tailEnd/>
              </a:ln>
            </p:spPr>
            <p:txBody>
              <a:bodyPr wrap="none" anchor="ctr"/>
              <a:lstStyle/>
              <a:p>
                <a:endParaRPr lang="fr-CA"/>
              </a:p>
            </p:txBody>
          </p:sp>
          <p:sp>
            <p:nvSpPr>
              <p:cNvPr id="37" name="Freeform 177"/>
              <p:cNvSpPr>
                <a:spLocks/>
              </p:cNvSpPr>
              <p:nvPr/>
            </p:nvSpPr>
            <p:spPr bwMode="auto">
              <a:xfrm>
                <a:off x="3162" y="3088"/>
                <a:ext cx="970" cy="1"/>
              </a:xfrm>
              <a:custGeom>
                <a:avLst/>
                <a:gdLst>
                  <a:gd name="T0" fmla="*/ 0 w 970"/>
                  <a:gd name="T1" fmla="*/ 0 h 1"/>
                  <a:gd name="T2" fmla="*/ 970 w 970"/>
                  <a:gd name="T3" fmla="*/ 0 h 1"/>
                  <a:gd name="T4" fmla="*/ 0 60000 65536"/>
                  <a:gd name="T5" fmla="*/ 0 60000 65536"/>
                  <a:gd name="T6" fmla="*/ 0 w 970"/>
                  <a:gd name="T7" fmla="*/ 0 h 1"/>
                  <a:gd name="T8" fmla="*/ 970 w 970"/>
                  <a:gd name="T9" fmla="*/ 1 h 1"/>
                </a:gdLst>
                <a:ahLst/>
                <a:cxnLst>
                  <a:cxn ang="T4">
                    <a:pos x="T0" y="T1"/>
                  </a:cxn>
                  <a:cxn ang="T5">
                    <a:pos x="T2" y="T3"/>
                  </a:cxn>
                </a:cxnLst>
                <a:rect l="T6" t="T7" r="T8" b="T9"/>
                <a:pathLst>
                  <a:path w="970" h="1">
                    <a:moveTo>
                      <a:pt x="0" y="0"/>
                    </a:moveTo>
                    <a:lnTo>
                      <a:pt x="970" y="0"/>
                    </a:lnTo>
                  </a:path>
                </a:pathLst>
              </a:custGeom>
              <a:noFill/>
              <a:ln w="9525">
                <a:solidFill>
                  <a:schemeClr val="tx1"/>
                </a:solidFill>
                <a:round/>
                <a:headEnd/>
                <a:tailEnd/>
              </a:ln>
            </p:spPr>
            <p:txBody>
              <a:bodyPr wrap="none" anchor="ctr"/>
              <a:lstStyle/>
              <a:p>
                <a:endParaRPr lang="fr-CA"/>
              </a:p>
            </p:txBody>
          </p:sp>
          <p:sp>
            <p:nvSpPr>
              <p:cNvPr id="38" name="Freeform 178"/>
              <p:cNvSpPr>
                <a:spLocks/>
              </p:cNvSpPr>
              <p:nvPr/>
            </p:nvSpPr>
            <p:spPr bwMode="auto">
              <a:xfrm>
                <a:off x="3062" y="2914"/>
                <a:ext cx="1068" cy="2"/>
              </a:xfrm>
              <a:custGeom>
                <a:avLst/>
                <a:gdLst>
                  <a:gd name="T0" fmla="*/ 0 w 1068"/>
                  <a:gd name="T1" fmla="*/ 0 h 2"/>
                  <a:gd name="T2" fmla="*/ 1068 w 1068"/>
                  <a:gd name="T3" fmla="*/ 2 h 2"/>
                  <a:gd name="T4" fmla="*/ 0 60000 65536"/>
                  <a:gd name="T5" fmla="*/ 0 60000 65536"/>
                  <a:gd name="T6" fmla="*/ 0 w 1068"/>
                  <a:gd name="T7" fmla="*/ 0 h 2"/>
                  <a:gd name="T8" fmla="*/ 1068 w 1068"/>
                  <a:gd name="T9" fmla="*/ 2 h 2"/>
                </a:gdLst>
                <a:ahLst/>
                <a:cxnLst>
                  <a:cxn ang="T4">
                    <a:pos x="T0" y="T1"/>
                  </a:cxn>
                  <a:cxn ang="T5">
                    <a:pos x="T2" y="T3"/>
                  </a:cxn>
                </a:cxnLst>
                <a:rect l="T6" t="T7" r="T8" b="T9"/>
                <a:pathLst>
                  <a:path w="1068" h="2">
                    <a:moveTo>
                      <a:pt x="0" y="0"/>
                    </a:moveTo>
                    <a:lnTo>
                      <a:pt x="1068" y="2"/>
                    </a:lnTo>
                  </a:path>
                </a:pathLst>
              </a:custGeom>
              <a:noFill/>
              <a:ln w="9525">
                <a:solidFill>
                  <a:schemeClr val="tx1"/>
                </a:solidFill>
                <a:round/>
                <a:headEnd/>
                <a:tailEnd/>
              </a:ln>
            </p:spPr>
            <p:txBody>
              <a:bodyPr wrap="none" anchor="ctr"/>
              <a:lstStyle/>
              <a:p>
                <a:endParaRPr lang="fr-CA"/>
              </a:p>
            </p:txBody>
          </p:sp>
          <p:sp>
            <p:nvSpPr>
              <p:cNvPr id="39" name="Freeform 179"/>
              <p:cNvSpPr>
                <a:spLocks/>
              </p:cNvSpPr>
              <p:nvPr/>
            </p:nvSpPr>
            <p:spPr bwMode="auto">
              <a:xfrm>
                <a:off x="3004" y="2606"/>
                <a:ext cx="1334" cy="102"/>
              </a:xfrm>
              <a:custGeom>
                <a:avLst/>
                <a:gdLst>
                  <a:gd name="T0" fmla="*/ 0 w 1334"/>
                  <a:gd name="T1" fmla="*/ 0 h 102"/>
                  <a:gd name="T2" fmla="*/ 226 w 1334"/>
                  <a:gd name="T3" fmla="*/ 102 h 102"/>
                  <a:gd name="T4" fmla="*/ 1334 w 1334"/>
                  <a:gd name="T5" fmla="*/ 102 h 102"/>
                  <a:gd name="T6" fmla="*/ 0 60000 65536"/>
                  <a:gd name="T7" fmla="*/ 0 60000 65536"/>
                  <a:gd name="T8" fmla="*/ 0 60000 65536"/>
                  <a:gd name="T9" fmla="*/ 0 w 1334"/>
                  <a:gd name="T10" fmla="*/ 0 h 102"/>
                  <a:gd name="T11" fmla="*/ 1334 w 1334"/>
                  <a:gd name="T12" fmla="*/ 102 h 102"/>
                </a:gdLst>
                <a:ahLst/>
                <a:cxnLst>
                  <a:cxn ang="T6">
                    <a:pos x="T0" y="T1"/>
                  </a:cxn>
                  <a:cxn ang="T7">
                    <a:pos x="T2" y="T3"/>
                  </a:cxn>
                  <a:cxn ang="T8">
                    <a:pos x="T4" y="T5"/>
                  </a:cxn>
                </a:cxnLst>
                <a:rect l="T9" t="T10" r="T11" b="T12"/>
                <a:pathLst>
                  <a:path w="1334" h="102">
                    <a:moveTo>
                      <a:pt x="0" y="0"/>
                    </a:moveTo>
                    <a:lnTo>
                      <a:pt x="226" y="102"/>
                    </a:lnTo>
                    <a:lnTo>
                      <a:pt x="1334" y="102"/>
                    </a:lnTo>
                  </a:path>
                </a:pathLst>
              </a:custGeom>
              <a:noFill/>
              <a:ln w="9525">
                <a:solidFill>
                  <a:schemeClr val="tx1"/>
                </a:solidFill>
                <a:round/>
                <a:headEnd/>
                <a:tailEnd/>
              </a:ln>
            </p:spPr>
            <p:txBody>
              <a:bodyPr wrap="none" anchor="ctr"/>
              <a:lstStyle/>
              <a:p>
                <a:endParaRPr lang="fr-CA"/>
              </a:p>
            </p:txBody>
          </p:sp>
          <p:sp>
            <p:nvSpPr>
              <p:cNvPr id="40" name="Freeform 180"/>
              <p:cNvSpPr>
                <a:spLocks/>
              </p:cNvSpPr>
              <p:nvPr/>
            </p:nvSpPr>
            <p:spPr bwMode="auto">
              <a:xfrm>
                <a:off x="4158" y="2504"/>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noFill/>
              <a:ln w="9525">
                <a:solidFill>
                  <a:schemeClr val="tx1"/>
                </a:solidFill>
                <a:round/>
                <a:headEnd/>
                <a:tailEnd/>
              </a:ln>
            </p:spPr>
            <p:txBody>
              <a:bodyPr wrap="none" anchor="ctr"/>
              <a:lstStyle/>
              <a:p>
                <a:endParaRPr lang="fr-CA"/>
              </a:p>
            </p:txBody>
          </p:sp>
          <p:sp>
            <p:nvSpPr>
              <p:cNvPr id="41" name="Freeform 181"/>
              <p:cNvSpPr>
                <a:spLocks/>
              </p:cNvSpPr>
              <p:nvPr/>
            </p:nvSpPr>
            <p:spPr bwMode="auto">
              <a:xfrm>
                <a:off x="4034" y="2270"/>
                <a:ext cx="306" cy="2"/>
              </a:xfrm>
              <a:custGeom>
                <a:avLst/>
                <a:gdLst>
                  <a:gd name="T0" fmla="*/ 0 w 306"/>
                  <a:gd name="T1" fmla="*/ 0 h 2"/>
                  <a:gd name="T2" fmla="*/ 306 w 306"/>
                  <a:gd name="T3" fmla="*/ 2 h 2"/>
                  <a:gd name="T4" fmla="*/ 0 60000 65536"/>
                  <a:gd name="T5" fmla="*/ 0 60000 65536"/>
                  <a:gd name="T6" fmla="*/ 0 w 306"/>
                  <a:gd name="T7" fmla="*/ 0 h 2"/>
                  <a:gd name="T8" fmla="*/ 306 w 306"/>
                  <a:gd name="T9" fmla="*/ 2 h 2"/>
                </a:gdLst>
                <a:ahLst/>
                <a:cxnLst>
                  <a:cxn ang="T4">
                    <a:pos x="T0" y="T1"/>
                  </a:cxn>
                  <a:cxn ang="T5">
                    <a:pos x="T2" y="T3"/>
                  </a:cxn>
                </a:cxnLst>
                <a:rect l="T6" t="T7" r="T8" b="T9"/>
                <a:pathLst>
                  <a:path w="306" h="2">
                    <a:moveTo>
                      <a:pt x="0" y="0"/>
                    </a:moveTo>
                    <a:lnTo>
                      <a:pt x="306" y="2"/>
                    </a:lnTo>
                  </a:path>
                </a:pathLst>
              </a:custGeom>
              <a:noFill/>
              <a:ln w="9525">
                <a:solidFill>
                  <a:schemeClr val="tx1"/>
                </a:solidFill>
                <a:round/>
                <a:headEnd/>
                <a:tailEnd/>
              </a:ln>
            </p:spPr>
            <p:txBody>
              <a:bodyPr wrap="none" anchor="ctr"/>
              <a:lstStyle/>
              <a:p>
                <a:endParaRPr lang="fr-CA"/>
              </a:p>
            </p:txBody>
          </p:sp>
          <p:sp>
            <p:nvSpPr>
              <p:cNvPr id="42" name="Freeform 182"/>
              <p:cNvSpPr>
                <a:spLocks/>
              </p:cNvSpPr>
              <p:nvPr/>
            </p:nvSpPr>
            <p:spPr bwMode="auto">
              <a:xfrm>
                <a:off x="3328" y="1984"/>
                <a:ext cx="1012" cy="178"/>
              </a:xfrm>
              <a:custGeom>
                <a:avLst/>
                <a:gdLst>
                  <a:gd name="T0" fmla="*/ 0 w 1012"/>
                  <a:gd name="T1" fmla="*/ 178 h 178"/>
                  <a:gd name="T2" fmla="*/ 918 w 1012"/>
                  <a:gd name="T3" fmla="*/ 2 h 178"/>
                  <a:gd name="T4" fmla="*/ 1012 w 1012"/>
                  <a:gd name="T5" fmla="*/ 0 h 178"/>
                  <a:gd name="T6" fmla="*/ 0 60000 65536"/>
                  <a:gd name="T7" fmla="*/ 0 60000 65536"/>
                  <a:gd name="T8" fmla="*/ 0 60000 65536"/>
                  <a:gd name="T9" fmla="*/ 0 w 1012"/>
                  <a:gd name="T10" fmla="*/ 0 h 178"/>
                  <a:gd name="T11" fmla="*/ 1012 w 1012"/>
                  <a:gd name="T12" fmla="*/ 178 h 178"/>
                </a:gdLst>
                <a:ahLst/>
                <a:cxnLst>
                  <a:cxn ang="T6">
                    <a:pos x="T0" y="T1"/>
                  </a:cxn>
                  <a:cxn ang="T7">
                    <a:pos x="T2" y="T3"/>
                  </a:cxn>
                  <a:cxn ang="T8">
                    <a:pos x="T4" y="T5"/>
                  </a:cxn>
                </a:cxnLst>
                <a:rect l="T9" t="T10" r="T11" b="T12"/>
                <a:pathLst>
                  <a:path w="1012" h="178">
                    <a:moveTo>
                      <a:pt x="0" y="178"/>
                    </a:moveTo>
                    <a:lnTo>
                      <a:pt x="918" y="2"/>
                    </a:lnTo>
                    <a:lnTo>
                      <a:pt x="1012" y="0"/>
                    </a:lnTo>
                  </a:path>
                </a:pathLst>
              </a:custGeom>
              <a:noFill/>
              <a:ln w="9525">
                <a:solidFill>
                  <a:schemeClr val="tx1"/>
                </a:solidFill>
                <a:round/>
                <a:headEnd/>
                <a:tailEnd/>
              </a:ln>
            </p:spPr>
            <p:txBody>
              <a:bodyPr wrap="none" anchor="ctr"/>
              <a:lstStyle/>
              <a:p>
                <a:endParaRPr lang="fr-CA"/>
              </a:p>
            </p:txBody>
          </p:sp>
          <p:sp>
            <p:nvSpPr>
              <p:cNvPr id="43" name="Freeform 183"/>
              <p:cNvSpPr>
                <a:spLocks/>
              </p:cNvSpPr>
              <p:nvPr/>
            </p:nvSpPr>
            <p:spPr bwMode="auto">
              <a:xfrm>
                <a:off x="3306" y="1716"/>
                <a:ext cx="1034" cy="350"/>
              </a:xfrm>
              <a:custGeom>
                <a:avLst/>
                <a:gdLst>
                  <a:gd name="T0" fmla="*/ 0 w 1034"/>
                  <a:gd name="T1" fmla="*/ 350 h 350"/>
                  <a:gd name="T2" fmla="*/ 932 w 1034"/>
                  <a:gd name="T3" fmla="*/ 2 h 350"/>
                  <a:gd name="T4" fmla="*/ 1034 w 1034"/>
                  <a:gd name="T5" fmla="*/ 0 h 350"/>
                  <a:gd name="T6" fmla="*/ 0 60000 65536"/>
                  <a:gd name="T7" fmla="*/ 0 60000 65536"/>
                  <a:gd name="T8" fmla="*/ 0 60000 65536"/>
                  <a:gd name="T9" fmla="*/ 0 w 1034"/>
                  <a:gd name="T10" fmla="*/ 0 h 350"/>
                  <a:gd name="T11" fmla="*/ 1034 w 1034"/>
                  <a:gd name="T12" fmla="*/ 350 h 350"/>
                </a:gdLst>
                <a:ahLst/>
                <a:cxnLst>
                  <a:cxn ang="T6">
                    <a:pos x="T0" y="T1"/>
                  </a:cxn>
                  <a:cxn ang="T7">
                    <a:pos x="T2" y="T3"/>
                  </a:cxn>
                  <a:cxn ang="T8">
                    <a:pos x="T4" y="T5"/>
                  </a:cxn>
                </a:cxnLst>
                <a:rect l="T9" t="T10" r="T11" b="T12"/>
                <a:pathLst>
                  <a:path w="1034" h="350">
                    <a:moveTo>
                      <a:pt x="0" y="350"/>
                    </a:moveTo>
                    <a:lnTo>
                      <a:pt x="932" y="2"/>
                    </a:lnTo>
                    <a:lnTo>
                      <a:pt x="1034" y="0"/>
                    </a:lnTo>
                  </a:path>
                </a:pathLst>
              </a:custGeom>
              <a:noFill/>
              <a:ln w="9525">
                <a:solidFill>
                  <a:schemeClr val="tx1"/>
                </a:solidFill>
                <a:round/>
                <a:headEnd/>
                <a:tailEnd/>
              </a:ln>
            </p:spPr>
            <p:txBody>
              <a:bodyPr wrap="none" anchor="ctr"/>
              <a:lstStyle/>
              <a:p>
                <a:endParaRPr lang="fr-CA"/>
              </a:p>
            </p:txBody>
          </p:sp>
          <p:sp>
            <p:nvSpPr>
              <p:cNvPr id="44" name="Freeform 184"/>
              <p:cNvSpPr>
                <a:spLocks/>
              </p:cNvSpPr>
              <p:nvPr/>
            </p:nvSpPr>
            <p:spPr bwMode="auto">
              <a:xfrm>
                <a:off x="3298" y="1436"/>
                <a:ext cx="1044" cy="524"/>
              </a:xfrm>
              <a:custGeom>
                <a:avLst/>
                <a:gdLst>
                  <a:gd name="T0" fmla="*/ 0 w 1044"/>
                  <a:gd name="T1" fmla="*/ 524 h 524"/>
                  <a:gd name="T2" fmla="*/ 948 w 1044"/>
                  <a:gd name="T3" fmla="*/ 4 h 524"/>
                  <a:gd name="T4" fmla="*/ 1044 w 1044"/>
                  <a:gd name="T5" fmla="*/ 0 h 524"/>
                  <a:gd name="T6" fmla="*/ 0 60000 65536"/>
                  <a:gd name="T7" fmla="*/ 0 60000 65536"/>
                  <a:gd name="T8" fmla="*/ 0 60000 65536"/>
                  <a:gd name="T9" fmla="*/ 0 w 1044"/>
                  <a:gd name="T10" fmla="*/ 0 h 524"/>
                  <a:gd name="T11" fmla="*/ 1044 w 1044"/>
                  <a:gd name="T12" fmla="*/ 524 h 524"/>
                </a:gdLst>
                <a:ahLst/>
                <a:cxnLst>
                  <a:cxn ang="T6">
                    <a:pos x="T0" y="T1"/>
                  </a:cxn>
                  <a:cxn ang="T7">
                    <a:pos x="T2" y="T3"/>
                  </a:cxn>
                  <a:cxn ang="T8">
                    <a:pos x="T4" y="T5"/>
                  </a:cxn>
                </a:cxnLst>
                <a:rect l="T9" t="T10" r="T11" b="T12"/>
                <a:pathLst>
                  <a:path w="1044" h="524">
                    <a:moveTo>
                      <a:pt x="0" y="524"/>
                    </a:moveTo>
                    <a:lnTo>
                      <a:pt x="948" y="4"/>
                    </a:lnTo>
                    <a:lnTo>
                      <a:pt x="1044" y="0"/>
                    </a:lnTo>
                  </a:path>
                </a:pathLst>
              </a:custGeom>
              <a:noFill/>
              <a:ln w="9525">
                <a:solidFill>
                  <a:schemeClr val="tx1"/>
                </a:solidFill>
                <a:round/>
                <a:headEnd/>
                <a:tailEnd/>
              </a:ln>
            </p:spPr>
            <p:txBody>
              <a:bodyPr wrap="none" anchor="ctr"/>
              <a:lstStyle/>
              <a:p>
                <a:endParaRPr lang="fr-CA"/>
              </a:p>
            </p:txBody>
          </p:sp>
          <p:sp>
            <p:nvSpPr>
              <p:cNvPr id="45" name="Freeform 185"/>
              <p:cNvSpPr>
                <a:spLocks/>
              </p:cNvSpPr>
              <p:nvPr/>
            </p:nvSpPr>
            <p:spPr bwMode="auto">
              <a:xfrm>
                <a:off x="3240" y="1160"/>
                <a:ext cx="1102" cy="772"/>
              </a:xfrm>
              <a:custGeom>
                <a:avLst/>
                <a:gdLst>
                  <a:gd name="T0" fmla="*/ 0 w 1102"/>
                  <a:gd name="T1" fmla="*/ 772 h 772"/>
                  <a:gd name="T2" fmla="*/ 1000 w 1102"/>
                  <a:gd name="T3" fmla="*/ 2 h 772"/>
                  <a:gd name="T4" fmla="*/ 1102 w 1102"/>
                  <a:gd name="T5" fmla="*/ 0 h 772"/>
                  <a:gd name="T6" fmla="*/ 0 60000 65536"/>
                  <a:gd name="T7" fmla="*/ 0 60000 65536"/>
                  <a:gd name="T8" fmla="*/ 0 60000 65536"/>
                  <a:gd name="T9" fmla="*/ 0 w 1102"/>
                  <a:gd name="T10" fmla="*/ 0 h 772"/>
                  <a:gd name="T11" fmla="*/ 1102 w 1102"/>
                  <a:gd name="T12" fmla="*/ 772 h 772"/>
                </a:gdLst>
                <a:ahLst/>
                <a:cxnLst>
                  <a:cxn ang="T6">
                    <a:pos x="T0" y="T1"/>
                  </a:cxn>
                  <a:cxn ang="T7">
                    <a:pos x="T2" y="T3"/>
                  </a:cxn>
                  <a:cxn ang="T8">
                    <a:pos x="T4" y="T5"/>
                  </a:cxn>
                </a:cxnLst>
                <a:rect l="T9" t="T10" r="T11" b="T12"/>
                <a:pathLst>
                  <a:path w="1102" h="772">
                    <a:moveTo>
                      <a:pt x="0" y="772"/>
                    </a:moveTo>
                    <a:lnTo>
                      <a:pt x="1000" y="2"/>
                    </a:lnTo>
                    <a:lnTo>
                      <a:pt x="1102" y="0"/>
                    </a:lnTo>
                  </a:path>
                </a:pathLst>
              </a:custGeom>
              <a:noFill/>
              <a:ln w="9525">
                <a:solidFill>
                  <a:schemeClr val="tx1"/>
                </a:solidFill>
                <a:round/>
                <a:headEnd/>
                <a:tailEnd/>
              </a:ln>
            </p:spPr>
            <p:txBody>
              <a:bodyPr wrap="none" anchor="ctr"/>
              <a:lstStyle/>
              <a:p>
                <a:endParaRPr lang="fr-CA"/>
              </a:p>
            </p:txBody>
          </p:sp>
          <p:sp>
            <p:nvSpPr>
              <p:cNvPr id="46" name="Freeform 186"/>
              <p:cNvSpPr>
                <a:spLocks/>
              </p:cNvSpPr>
              <p:nvPr/>
            </p:nvSpPr>
            <p:spPr bwMode="auto">
              <a:xfrm>
                <a:off x="2936" y="830"/>
                <a:ext cx="888" cy="1086"/>
              </a:xfrm>
              <a:custGeom>
                <a:avLst/>
                <a:gdLst>
                  <a:gd name="T0" fmla="*/ 0 w 888"/>
                  <a:gd name="T1" fmla="*/ 1086 h 1086"/>
                  <a:gd name="T2" fmla="*/ 610 w 888"/>
                  <a:gd name="T3" fmla="*/ 0 h 1086"/>
                  <a:gd name="T4" fmla="*/ 888 w 888"/>
                  <a:gd name="T5" fmla="*/ 0 h 1086"/>
                  <a:gd name="T6" fmla="*/ 0 60000 65536"/>
                  <a:gd name="T7" fmla="*/ 0 60000 65536"/>
                  <a:gd name="T8" fmla="*/ 0 60000 65536"/>
                  <a:gd name="T9" fmla="*/ 0 w 888"/>
                  <a:gd name="T10" fmla="*/ 0 h 1086"/>
                  <a:gd name="T11" fmla="*/ 888 w 888"/>
                  <a:gd name="T12" fmla="*/ 1086 h 1086"/>
                </a:gdLst>
                <a:ahLst/>
                <a:cxnLst>
                  <a:cxn ang="T6">
                    <a:pos x="T0" y="T1"/>
                  </a:cxn>
                  <a:cxn ang="T7">
                    <a:pos x="T2" y="T3"/>
                  </a:cxn>
                  <a:cxn ang="T8">
                    <a:pos x="T4" y="T5"/>
                  </a:cxn>
                </a:cxnLst>
                <a:rect l="T9" t="T10" r="T11" b="T12"/>
                <a:pathLst>
                  <a:path w="888" h="1086">
                    <a:moveTo>
                      <a:pt x="0" y="1086"/>
                    </a:moveTo>
                    <a:lnTo>
                      <a:pt x="610" y="0"/>
                    </a:lnTo>
                    <a:lnTo>
                      <a:pt x="888" y="0"/>
                    </a:lnTo>
                  </a:path>
                </a:pathLst>
              </a:custGeom>
              <a:noFill/>
              <a:ln w="9525">
                <a:solidFill>
                  <a:schemeClr val="tx1"/>
                </a:solidFill>
                <a:round/>
                <a:headEnd/>
                <a:tailEnd/>
              </a:ln>
            </p:spPr>
            <p:txBody>
              <a:bodyPr wrap="none" anchor="ctr"/>
              <a:lstStyle/>
              <a:p>
                <a:endParaRPr lang="fr-CA"/>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4343400" y="1276398"/>
            <a:ext cx="4800600" cy="4695825"/>
            <a:chOff x="2735" y="1055"/>
            <a:chExt cx="3154" cy="2958"/>
          </a:xfrm>
        </p:grpSpPr>
        <p:pic>
          <p:nvPicPr>
            <p:cNvPr id="107523" name="Picture 3" descr="22-12Intrapulmonary_LE.jpg"/>
            <p:cNvPicPr>
              <a:picLocks noChangeAspect="1" noChangeArrowheads="1"/>
            </p:cNvPicPr>
            <p:nvPr/>
          </p:nvPicPr>
          <p:blipFill>
            <a:blip r:embed="rId2" cstate="print">
              <a:extLst>
                <a:ext uri="{28A0092B-C50C-407E-A947-70E740481C1C}">
                  <a14:useLocalDpi xmlns:a14="http://schemas.microsoft.com/office/drawing/2010/main" val="0"/>
                </a:ext>
              </a:extLst>
            </a:blip>
            <a:srcRect b="5597"/>
            <a:stretch>
              <a:fillRect/>
            </a:stretch>
          </p:blipFill>
          <p:spPr bwMode="auto">
            <a:xfrm>
              <a:off x="2777" y="1055"/>
              <a:ext cx="2983" cy="2958"/>
            </a:xfrm>
            <a:prstGeom prst="rect">
              <a:avLst/>
            </a:prstGeom>
            <a:noFill/>
            <a:extLst>
              <a:ext uri="{909E8E84-426E-40DD-AFC4-6F175D3DCCD1}">
                <a14:hiddenFill xmlns:a14="http://schemas.microsoft.com/office/drawing/2010/main">
                  <a:solidFill>
                    <a:srgbClr val="FFFFFF"/>
                  </a:solidFill>
                </a14:hiddenFill>
              </a:ext>
            </a:extLst>
          </p:spPr>
        </p:pic>
        <p:sp>
          <p:nvSpPr>
            <p:cNvPr id="107524" name="Text Box 4"/>
            <p:cNvSpPr txBox="1">
              <a:spLocks noChangeArrowheads="1"/>
            </p:cNvSpPr>
            <p:nvPr/>
          </p:nvSpPr>
          <p:spPr bwMode="auto">
            <a:xfrm>
              <a:off x="2999" y="1104"/>
              <a:ext cx="182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dirty="0">
                  <a:latin typeface="Verdana" pitchFamily="34" charset="0"/>
                </a:rPr>
                <a:t>Pression atmosphérique 760 mm Hg</a:t>
              </a:r>
            </a:p>
          </p:txBody>
        </p:sp>
        <p:sp>
          <p:nvSpPr>
            <p:cNvPr id="107525" name="Text Box 5"/>
            <p:cNvSpPr txBox="1">
              <a:spLocks noChangeArrowheads="1"/>
            </p:cNvSpPr>
            <p:nvPr/>
          </p:nvSpPr>
          <p:spPr bwMode="auto">
            <a:xfrm>
              <a:off x="2735" y="1432"/>
              <a:ext cx="89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Paroi thoracique</a:t>
              </a:r>
            </a:p>
          </p:txBody>
        </p:sp>
        <p:sp>
          <p:nvSpPr>
            <p:cNvPr id="107526" name="Text Box 6"/>
            <p:cNvSpPr txBox="1">
              <a:spLocks noChangeArrowheads="1"/>
            </p:cNvSpPr>
            <p:nvPr/>
          </p:nvSpPr>
          <p:spPr bwMode="auto">
            <a:xfrm>
              <a:off x="3082" y="3290"/>
              <a:ext cx="50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Poumon</a:t>
              </a:r>
            </a:p>
          </p:txBody>
        </p:sp>
        <p:sp>
          <p:nvSpPr>
            <p:cNvPr id="107527" name="Text Box 7"/>
            <p:cNvSpPr txBox="1">
              <a:spLocks noChangeArrowheads="1"/>
            </p:cNvSpPr>
            <p:nvPr/>
          </p:nvSpPr>
          <p:spPr bwMode="auto">
            <a:xfrm>
              <a:off x="3282" y="3481"/>
              <a:ext cx="69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Diaphragme</a:t>
              </a:r>
            </a:p>
          </p:txBody>
        </p:sp>
        <p:sp>
          <p:nvSpPr>
            <p:cNvPr id="107528" name="Text Box 8"/>
            <p:cNvSpPr txBox="1">
              <a:spLocks noChangeArrowheads="1"/>
            </p:cNvSpPr>
            <p:nvPr/>
          </p:nvSpPr>
          <p:spPr bwMode="auto">
            <a:xfrm>
              <a:off x="3948" y="3634"/>
              <a:ext cx="1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Pression intra-alvéolaire</a:t>
              </a:r>
            </a:p>
            <a:p>
              <a:pPr algn="ctr"/>
              <a:r>
                <a:rPr lang="fr-CA" sz="1000" b="1">
                  <a:latin typeface="Verdana" pitchFamily="34" charset="0"/>
                </a:rPr>
                <a:t> 760 mm Hg (0 mm Hg)</a:t>
              </a:r>
            </a:p>
          </p:txBody>
        </p:sp>
        <p:sp>
          <p:nvSpPr>
            <p:cNvPr id="107529" name="Text Box 9"/>
            <p:cNvSpPr txBox="1">
              <a:spLocks noChangeArrowheads="1"/>
            </p:cNvSpPr>
            <p:nvPr/>
          </p:nvSpPr>
          <p:spPr bwMode="auto">
            <a:xfrm>
              <a:off x="5038" y="2809"/>
              <a:ext cx="8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b="1">
                  <a:latin typeface="Verdana" pitchFamily="34" charset="0"/>
                </a:rPr>
                <a:t>Pression intra-pleurale</a:t>
              </a:r>
            </a:p>
            <a:p>
              <a:r>
                <a:rPr lang="fr-CA" sz="1000" b="1">
                  <a:latin typeface="Verdana" pitchFamily="34" charset="0"/>
                </a:rPr>
                <a:t> 756 mm Hg</a:t>
              </a:r>
            </a:p>
            <a:p>
              <a:r>
                <a:rPr lang="fr-CA" sz="1000" b="1">
                  <a:latin typeface="Verdana" pitchFamily="34" charset="0"/>
                </a:rPr>
                <a:t>(-4 mm Hg)</a:t>
              </a:r>
            </a:p>
          </p:txBody>
        </p:sp>
        <p:sp>
          <p:nvSpPr>
            <p:cNvPr id="107530" name="Text Box 10"/>
            <p:cNvSpPr txBox="1">
              <a:spLocks noChangeArrowheads="1"/>
            </p:cNvSpPr>
            <p:nvPr/>
          </p:nvSpPr>
          <p:spPr bwMode="auto">
            <a:xfrm>
              <a:off x="4664" y="1640"/>
              <a:ext cx="82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Cavité pleurale</a:t>
              </a:r>
            </a:p>
          </p:txBody>
        </p:sp>
        <p:sp>
          <p:nvSpPr>
            <p:cNvPr id="107531" name="Text Box 11"/>
            <p:cNvSpPr txBox="1">
              <a:spLocks noChangeArrowheads="1"/>
            </p:cNvSpPr>
            <p:nvPr/>
          </p:nvSpPr>
          <p:spPr bwMode="auto">
            <a:xfrm>
              <a:off x="4481" y="1470"/>
              <a:ext cx="8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Plèvre viscérale</a:t>
              </a:r>
            </a:p>
          </p:txBody>
        </p:sp>
        <p:sp>
          <p:nvSpPr>
            <p:cNvPr id="107532" name="Text Box 12"/>
            <p:cNvSpPr txBox="1">
              <a:spLocks noChangeArrowheads="1"/>
            </p:cNvSpPr>
            <p:nvPr/>
          </p:nvSpPr>
          <p:spPr bwMode="auto">
            <a:xfrm>
              <a:off x="4336" y="1282"/>
              <a:ext cx="86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Plèvre pariétale</a:t>
              </a:r>
            </a:p>
          </p:txBody>
        </p:sp>
      </p:grpSp>
      <p:sp>
        <p:nvSpPr>
          <p:cNvPr id="107533" name="Text Box 13"/>
          <p:cNvSpPr txBox="1">
            <a:spLocks noChangeArrowheads="1"/>
          </p:cNvSpPr>
          <p:nvPr/>
        </p:nvSpPr>
        <p:spPr bwMode="auto">
          <a:xfrm>
            <a:off x="211129" y="1021348"/>
            <a:ext cx="4107917" cy="3844299"/>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0" bIns="72000">
            <a:spAutoFit/>
          </a:bodyPr>
          <a:lstStyle>
            <a:lvl1pPr marL="223838" indent="-223838">
              <a:defRPr>
                <a:solidFill>
                  <a:schemeClr val="tx1"/>
                </a:solidFill>
                <a:latin typeface="Arial" charset="0"/>
              </a:defRPr>
            </a:lvl1pPr>
            <a:lvl2pPr marL="804863" indent="-401638">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marL="176213" indent="-176213" eaLnBrk="0" hangingPunct="0">
              <a:spcBef>
                <a:spcPts val="1200"/>
              </a:spcBef>
              <a:buFontTx/>
              <a:buChar char="•"/>
            </a:pPr>
            <a:r>
              <a:rPr lang="fr-FR" sz="1600" b="1" i="1" dirty="0"/>
              <a:t>Pression atmosphérique </a:t>
            </a:r>
            <a:r>
              <a:rPr lang="fr-FR" sz="1600" b="1" dirty="0"/>
              <a:t>(</a:t>
            </a:r>
            <a:r>
              <a:rPr lang="fr-FR" sz="1600" b="1" dirty="0" err="1"/>
              <a:t>P</a:t>
            </a:r>
            <a:r>
              <a:rPr lang="fr-FR" sz="1600" b="1" baseline="-10000" dirty="0" err="1"/>
              <a:t>atm</a:t>
            </a:r>
            <a:r>
              <a:rPr lang="fr-FR" sz="1600" b="1" dirty="0"/>
              <a:t>)</a:t>
            </a:r>
            <a:endParaRPr lang="fr-FR" sz="1600" b="1" i="1" dirty="0"/>
          </a:p>
          <a:p>
            <a:pPr marL="176213" indent="-176213" eaLnBrk="0" hangingPunct="0">
              <a:spcBef>
                <a:spcPts val="300"/>
              </a:spcBef>
            </a:pPr>
            <a:r>
              <a:rPr lang="fr-FR" sz="1500" dirty="0"/>
              <a:t>	= Pression exercée par l’air ambiant </a:t>
            </a:r>
          </a:p>
          <a:p>
            <a:pPr indent="-47625" eaLnBrk="0" hangingPunct="0">
              <a:spcBef>
                <a:spcPts val="300"/>
              </a:spcBef>
            </a:pPr>
            <a:r>
              <a:rPr lang="fr-FR" sz="1500" dirty="0"/>
              <a:t>= 760 mm Hg au niveau de la mer</a:t>
            </a:r>
          </a:p>
          <a:p>
            <a:pPr marL="176213" indent="-176213" eaLnBrk="0" hangingPunct="0">
              <a:spcBef>
                <a:spcPts val="1200"/>
              </a:spcBef>
              <a:buFontTx/>
              <a:buChar char="•"/>
            </a:pPr>
            <a:r>
              <a:rPr lang="fr-FR" sz="1600" b="1" i="1" dirty="0"/>
              <a:t>Pression intra-alvéolaire </a:t>
            </a:r>
            <a:r>
              <a:rPr lang="fr-FR" sz="1600" b="1" dirty="0"/>
              <a:t>(</a:t>
            </a:r>
            <a:r>
              <a:rPr lang="fr-FR" sz="1600" b="1" dirty="0" err="1"/>
              <a:t>P</a:t>
            </a:r>
            <a:r>
              <a:rPr lang="fr-FR" sz="1600" b="1" baseline="-10000" dirty="0" err="1"/>
              <a:t>alv</a:t>
            </a:r>
            <a:r>
              <a:rPr lang="fr-FR" sz="1600" b="1" dirty="0"/>
              <a:t>)</a:t>
            </a:r>
            <a:endParaRPr lang="fr-FR" sz="1600" b="1" i="1" dirty="0"/>
          </a:p>
          <a:p>
            <a:pPr marL="176213" indent="-176213" eaLnBrk="0" hangingPunct="0">
              <a:spcBef>
                <a:spcPts val="300"/>
              </a:spcBef>
            </a:pPr>
            <a:r>
              <a:rPr lang="fr-FR" sz="1600" dirty="0"/>
              <a:t>	</a:t>
            </a:r>
            <a:r>
              <a:rPr lang="fr-FR" sz="1500" dirty="0"/>
              <a:t>= Pression à l’intérieur des alvéoles</a:t>
            </a:r>
          </a:p>
          <a:p>
            <a:pPr marL="176213" indent="-176213" eaLnBrk="0" hangingPunct="0">
              <a:spcBef>
                <a:spcPts val="300"/>
              </a:spcBef>
            </a:pPr>
            <a:r>
              <a:rPr lang="fr-FR" sz="1500" dirty="0"/>
              <a:t>	</a:t>
            </a:r>
            <a:r>
              <a:rPr lang="fr-FR" sz="1500" dirty="0" err="1"/>
              <a:t>P</a:t>
            </a:r>
            <a:r>
              <a:rPr lang="fr-FR" sz="1500" baseline="-25000" dirty="0" err="1"/>
              <a:t>alv</a:t>
            </a:r>
            <a:r>
              <a:rPr lang="fr-FR" sz="1500" dirty="0"/>
              <a:t> fluctue durant la respiration mais devient toujours égale à </a:t>
            </a:r>
            <a:r>
              <a:rPr lang="fr-FR" sz="1500" dirty="0" err="1"/>
              <a:t>P</a:t>
            </a:r>
            <a:r>
              <a:rPr lang="fr-FR" sz="1500" baseline="-25000" dirty="0" err="1"/>
              <a:t>atm</a:t>
            </a:r>
            <a:r>
              <a:rPr lang="fr-FR" sz="1500" dirty="0"/>
              <a:t> entre l’inspiration et l’expiration</a:t>
            </a:r>
          </a:p>
          <a:p>
            <a:pPr marL="268288" indent="-268288" eaLnBrk="0" hangingPunct="0">
              <a:spcBef>
                <a:spcPts val="1800"/>
              </a:spcBef>
            </a:pPr>
            <a:r>
              <a:rPr lang="fr-FR" sz="1600" i="1" dirty="0"/>
              <a:t>** 	Les pressions respiratoires sont exprimées par rapport à la pression atmosphérique.</a:t>
            </a:r>
          </a:p>
          <a:p>
            <a:pPr marL="719138" lvl="1" indent="-450850" eaLnBrk="0" hangingPunct="0"/>
            <a:r>
              <a:rPr lang="fr-FR" sz="1600" i="1" dirty="0"/>
              <a:t>Ex.:	une pression de -4 mm Hg équivaut à 760 - 4 = 756 mm Hg</a:t>
            </a:r>
            <a:endParaRPr lang="fr-FR" sz="1600" dirty="0"/>
          </a:p>
        </p:txBody>
      </p:sp>
      <p:sp>
        <p:nvSpPr>
          <p:cNvPr id="107534" name="Rectangle 14"/>
          <p:cNvSpPr>
            <a:spLocks noChangeArrowheads="1"/>
          </p:cNvSpPr>
          <p:nvPr/>
        </p:nvSpPr>
        <p:spPr bwMode="auto">
          <a:xfrm>
            <a:off x="189818" y="207782"/>
            <a:ext cx="872707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25475" indent="-625475" eaLnBrk="0" hangingPunct="0">
              <a:spcBef>
                <a:spcPct val="20000"/>
              </a:spcBef>
            </a:pPr>
            <a:r>
              <a:rPr lang="en-US" sz="2400" b="1" dirty="0">
                <a:solidFill>
                  <a:srgbClr val="0000FF"/>
                </a:solidFill>
              </a:rPr>
              <a:t>8.5	</a:t>
            </a:r>
            <a:r>
              <a:rPr lang="fr-FR" sz="2400" b="1" dirty="0">
                <a:solidFill>
                  <a:srgbClr val="0000FF"/>
                </a:solidFill>
              </a:rPr>
              <a:t>Définir et expliquer pression intra-alvéolaire et pression intrapleurale</a:t>
            </a:r>
          </a:p>
        </p:txBody>
      </p:sp>
      <p:sp>
        <p:nvSpPr>
          <p:cNvPr id="107535" name="Text Box 15"/>
          <p:cNvSpPr txBox="1">
            <a:spLocks noChangeArrowheads="1"/>
          </p:cNvSpPr>
          <p:nvPr/>
        </p:nvSpPr>
        <p:spPr bwMode="auto">
          <a:xfrm>
            <a:off x="7957140" y="5940474"/>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208687" y="209369"/>
            <a:ext cx="8145010" cy="861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01638"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b="1" dirty="0"/>
              <a:t>Respiration</a:t>
            </a:r>
            <a:r>
              <a:rPr lang="fr-FR" sz="1800" dirty="0"/>
              <a:t> = </a:t>
            </a:r>
            <a:r>
              <a:rPr lang="fr-FR" sz="1800" b="1" dirty="0"/>
              <a:t>inspiration</a:t>
            </a:r>
            <a:r>
              <a:rPr lang="fr-FR" sz="1800" dirty="0"/>
              <a:t> + </a:t>
            </a:r>
            <a:r>
              <a:rPr lang="fr-FR" sz="1800" b="1" dirty="0"/>
              <a:t>expiration</a:t>
            </a:r>
          </a:p>
          <a:p>
            <a:pPr marL="1588" lvl="1" indent="-1588" eaLnBrk="0" hangingPunct="0">
              <a:tabLst>
                <a:tab pos="92075" algn="l"/>
              </a:tabLst>
            </a:pPr>
            <a:r>
              <a:rPr lang="fr-FR" sz="1600" dirty="0"/>
              <a:t>L’entrée et la sortie d’air est causée par un gradient de pression entre l’atmosphère et les alvéoles :</a:t>
            </a:r>
          </a:p>
        </p:txBody>
      </p:sp>
      <p:sp>
        <p:nvSpPr>
          <p:cNvPr id="109571" name="Text Box 3"/>
          <p:cNvSpPr txBox="1">
            <a:spLocks noChangeArrowheads="1"/>
          </p:cNvSpPr>
          <p:nvPr/>
        </p:nvSpPr>
        <p:spPr bwMode="auto">
          <a:xfrm>
            <a:off x="342061" y="1008489"/>
            <a:ext cx="365292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buFontTx/>
              <a:buChar char="•"/>
            </a:pPr>
            <a:r>
              <a:rPr lang="fr-FR" sz="1600" dirty="0"/>
              <a:t>Si </a:t>
            </a:r>
            <a:r>
              <a:rPr lang="fr-FR" sz="1600" dirty="0" err="1"/>
              <a:t>P</a:t>
            </a:r>
            <a:r>
              <a:rPr lang="fr-FR" sz="1600" baseline="-10000" dirty="0" err="1"/>
              <a:t>alv</a:t>
            </a:r>
            <a:r>
              <a:rPr lang="fr-FR" sz="1600" dirty="0"/>
              <a:t> &lt; 0 : entrée de l’air</a:t>
            </a:r>
          </a:p>
          <a:p>
            <a:pPr eaLnBrk="0" hangingPunct="0">
              <a:buFontTx/>
              <a:buChar char="•"/>
            </a:pPr>
            <a:r>
              <a:rPr lang="fr-FR" sz="1600" dirty="0"/>
              <a:t>Si </a:t>
            </a:r>
            <a:r>
              <a:rPr lang="fr-FR" sz="1600" dirty="0" err="1"/>
              <a:t>P</a:t>
            </a:r>
            <a:r>
              <a:rPr lang="fr-FR" sz="1600" baseline="-10000" dirty="0" err="1"/>
              <a:t>alv</a:t>
            </a:r>
            <a:r>
              <a:rPr lang="fr-FR" sz="1600" dirty="0"/>
              <a:t> &gt; 0 : sortie de l’air</a:t>
            </a:r>
          </a:p>
          <a:p>
            <a:pPr eaLnBrk="0" hangingPunct="0">
              <a:buFontTx/>
              <a:buChar char="•"/>
            </a:pPr>
            <a:r>
              <a:rPr lang="fr-FR" sz="1600" dirty="0"/>
              <a:t>Si </a:t>
            </a:r>
            <a:r>
              <a:rPr lang="fr-FR" sz="1600" dirty="0" err="1"/>
              <a:t>P</a:t>
            </a:r>
            <a:r>
              <a:rPr lang="fr-FR" sz="1600" baseline="-10000" dirty="0" err="1"/>
              <a:t>alv</a:t>
            </a:r>
            <a:r>
              <a:rPr lang="fr-FR" sz="1600" dirty="0"/>
              <a:t> = 0 : aucun écoulement d’air</a:t>
            </a:r>
          </a:p>
        </p:txBody>
      </p:sp>
      <p:sp>
        <p:nvSpPr>
          <p:cNvPr id="109572" name="Text Box 4"/>
          <p:cNvSpPr txBox="1">
            <a:spLocks noChangeArrowheads="1"/>
          </p:cNvSpPr>
          <p:nvPr/>
        </p:nvSpPr>
        <p:spPr bwMode="auto">
          <a:xfrm>
            <a:off x="216624" y="1961838"/>
            <a:ext cx="4235450" cy="2803525"/>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600" b="1" dirty="0"/>
              <a:t>Mais comment peut-on changer la pression intra-alvéolaire ?</a:t>
            </a:r>
          </a:p>
          <a:p>
            <a:pPr eaLnBrk="0" hangingPunct="0">
              <a:spcBef>
                <a:spcPct val="20000"/>
              </a:spcBef>
            </a:pPr>
            <a:r>
              <a:rPr lang="fr-FR" sz="1600" dirty="0" err="1"/>
              <a:t>Rép</a:t>
            </a:r>
            <a:r>
              <a:rPr lang="fr-FR" sz="1600" dirty="0"/>
              <a:t>. : en changeant le volume des poumons</a:t>
            </a:r>
          </a:p>
          <a:p>
            <a:pPr eaLnBrk="0" hangingPunct="0">
              <a:spcBef>
                <a:spcPct val="20000"/>
              </a:spcBef>
            </a:pPr>
            <a:r>
              <a:rPr lang="fr-FR" sz="1600" dirty="0"/>
              <a:t>De la loi de </a:t>
            </a:r>
            <a:r>
              <a:rPr lang="fr-FR" sz="1600" u="sng" dirty="0"/>
              <a:t>Boyle-Mariotte</a:t>
            </a:r>
            <a:r>
              <a:rPr lang="fr-FR" sz="1600" dirty="0"/>
              <a:t> :</a:t>
            </a:r>
          </a:p>
          <a:p>
            <a:pPr eaLnBrk="0" hangingPunct="0"/>
            <a:r>
              <a:rPr lang="fr-FR" sz="1600" i="1" dirty="0"/>
              <a:t>« La pression d’un gaz à l’intérieur d’un contenant à température constante est inversement proportionnelle au volume. »</a:t>
            </a:r>
          </a:p>
          <a:p>
            <a:pPr eaLnBrk="0" hangingPunct="0">
              <a:spcBef>
                <a:spcPct val="20000"/>
              </a:spcBef>
            </a:pPr>
            <a:r>
              <a:rPr lang="fr-FR" sz="1600" b="1" dirty="0"/>
              <a:t>PV = constante</a:t>
            </a:r>
          </a:p>
          <a:p>
            <a:pPr eaLnBrk="0" hangingPunct="0">
              <a:spcBef>
                <a:spcPct val="20000"/>
              </a:spcBef>
            </a:pPr>
            <a:r>
              <a:rPr lang="fr-FR" sz="1600" b="1" dirty="0"/>
              <a:t>i.e.:</a:t>
            </a:r>
            <a:r>
              <a:rPr lang="fr-FR" sz="1600" dirty="0"/>
              <a:t> </a:t>
            </a:r>
            <a:r>
              <a:rPr lang="fr-FR" sz="1600" dirty="0">
                <a:sym typeface="Symbol" pitchFamily="18" charset="2"/>
              </a:rPr>
              <a:t> </a:t>
            </a:r>
            <a:r>
              <a:rPr lang="fr-FR" sz="1600" dirty="0"/>
              <a:t>Volume </a:t>
            </a:r>
            <a:r>
              <a:rPr lang="fr-FR" sz="1600" dirty="0">
                <a:sym typeface="Symbol" pitchFamily="18" charset="2"/>
              </a:rPr>
              <a:t>  Pression</a:t>
            </a:r>
          </a:p>
          <a:p>
            <a:pPr eaLnBrk="0" hangingPunct="0"/>
            <a:r>
              <a:rPr lang="fr-FR" sz="1600" dirty="0">
                <a:sym typeface="Symbol" pitchFamily="18" charset="2"/>
              </a:rPr>
              <a:t>        Volume   Pression</a:t>
            </a:r>
            <a:endParaRPr lang="fr-FR" sz="1600" dirty="0"/>
          </a:p>
        </p:txBody>
      </p:sp>
      <p:sp>
        <p:nvSpPr>
          <p:cNvPr id="109573" name="Text Box 5"/>
          <p:cNvSpPr txBox="1">
            <a:spLocks noChangeArrowheads="1"/>
          </p:cNvSpPr>
          <p:nvPr/>
        </p:nvSpPr>
        <p:spPr bwMode="auto">
          <a:xfrm>
            <a:off x="7975600" y="1333500"/>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a:solidFill>
                  <a:schemeClr val="accent2"/>
                </a:solidFill>
              </a:rPr>
              <a:t>Fig. 22.14</a:t>
            </a:r>
          </a:p>
        </p:txBody>
      </p:sp>
      <p:sp>
        <p:nvSpPr>
          <p:cNvPr id="109574" name="Text Box 6"/>
          <p:cNvSpPr txBox="1">
            <a:spLocks noChangeArrowheads="1"/>
          </p:cNvSpPr>
          <p:nvPr/>
        </p:nvSpPr>
        <p:spPr bwMode="auto">
          <a:xfrm>
            <a:off x="203200" y="4819978"/>
            <a:ext cx="4249737" cy="88024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600" b="1" dirty="0"/>
              <a:t>Et comment peut-on changer le volume des poumons ?</a:t>
            </a:r>
          </a:p>
          <a:p>
            <a:pPr eaLnBrk="0" hangingPunct="0">
              <a:spcBef>
                <a:spcPct val="20000"/>
              </a:spcBef>
            </a:pPr>
            <a:r>
              <a:rPr lang="fr-FR" sz="1600" dirty="0" err="1"/>
              <a:t>Rép</a:t>
            </a:r>
            <a:r>
              <a:rPr lang="fr-FR" sz="1600" dirty="0"/>
              <a:t>. : En changeant le volume du thorax</a:t>
            </a:r>
          </a:p>
        </p:txBody>
      </p:sp>
      <p:pic>
        <p:nvPicPr>
          <p:cNvPr id="109575" name="Picture 7" descr="22-14ChangesIntra_LE.jpg"/>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b="6171"/>
          <a:stretch>
            <a:fillRect/>
          </a:stretch>
        </p:blipFill>
        <p:spPr>
          <a:xfrm>
            <a:off x="4658450" y="1269683"/>
            <a:ext cx="4484687" cy="402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576" name="Text Box 8"/>
          <p:cNvSpPr txBox="1">
            <a:spLocks noChangeArrowheads="1"/>
          </p:cNvSpPr>
          <p:nvPr/>
        </p:nvSpPr>
        <p:spPr bwMode="auto">
          <a:xfrm>
            <a:off x="5451475" y="1423988"/>
            <a:ext cx="1524000" cy="24447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p>
            <a:pPr algn="ctr"/>
            <a:r>
              <a:rPr lang="fr-CA" sz="1000" b="1">
                <a:latin typeface="Verdana" pitchFamily="34" charset="0"/>
              </a:rPr>
              <a:t>Volume respiratoire</a:t>
            </a:r>
          </a:p>
        </p:txBody>
      </p:sp>
      <p:sp>
        <p:nvSpPr>
          <p:cNvPr id="109577" name="Text Box 9"/>
          <p:cNvSpPr txBox="1">
            <a:spLocks noChangeArrowheads="1"/>
          </p:cNvSpPr>
          <p:nvPr/>
        </p:nvSpPr>
        <p:spPr bwMode="auto">
          <a:xfrm rot="16200000">
            <a:off x="3829844" y="3902869"/>
            <a:ext cx="218916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spAutoFit/>
          </a:bodyPr>
          <a:lstStyle/>
          <a:p>
            <a:r>
              <a:rPr lang="fr-CA" sz="1000" b="1">
                <a:cs typeface="Arial" charset="0"/>
              </a:rPr>
              <a:t>Pression par rapport à la pression atmosphérique (mm Hg)</a:t>
            </a:r>
          </a:p>
        </p:txBody>
      </p:sp>
      <p:sp>
        <p:nvSpPr>
          <p:cNvPr id="109578" name="Text Box 10"/>
          <p:cNvSpPr txBox="1">
            <a:spLocks noChangeArrowheads="1"/>
          </p:cNvSpPr>
          <p:nvPr/>
        </p:nvSpPr>
        <p:spPr bwMode="auto">
          <a:xfrm>
            <a:off x="5503863" y="2530475"/>
            <a:ext cx="1335087"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spAutoFit/>
          </a:bodyPr>
          <a:lstStyle/>
          <a:p>
            <a:r>
              <a:rPr lang="fr-CA" sz="1000" b="1">
                <a:latin typeface="Verdana" pitchFamily="34" charset="0"/>
              </a:rPr>
              <a:t>Temps écoulé 4 s</a:t>
            </a:r>
          </a:p>
        </p:txBody>
      </p:sp>
      <p:sp>
        <p:nvSpPr>
          <p:cNvPr id="109579" name="Text Box 11"/>
          <p:cNvSpPr txBox="1">
            <a:spLocks noChangeArrowheads="1"/>
          </p:cNvSpPr>
          <p:nvPr/>
        </p:nvSpPr>
        <p:spPr bwMode="auto">
          <a:xfrm>
            <a:off x="6704013" y="3048000"/>
            <a:ext cx="1212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dirty="0">
                <a:latin typeface="Verdana" pitchFamily="34" charset="0"/>
              </a:rPr>
              <a:t>Pression</a:t>
            </a:r>
          </a:p>
          <a:p>
            <a:r>
              <a:rPr lang="fr-CA" sz="1000" dirty="0">
                <a:latin typeface="Verdana" pitchFamily="34" charset="0"/>
              </a:rPr>
              <a:t>intra-alvéolaire</a:t>
            </a:r>
          </a:p>
        </p:txBody>
      </p:sp>
      <p:sp>
        <p:nvSpPr>
          <p:cNvPr id="109580" name="Text Box 12"/>
          <p:cNvSpPr txBox="1">
            <a:spLocks noChangeArrowheads="1"/>
          </p:cNvSpPr>
          <p:nvPr/>
        </p:nvSpPr>
        <p:spPr bwMode="auto">
          <a:xfrm>
            <a:off x="6664325" y="4603750"/>
            <a:ext cx="111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a:latin typeface="Verdana" pitchFamily="34" charset="0"/>
              </a:rPr>
              <a:t>Pression</a:t>
            </a:r>
          </a:p>
          <a:p>
            <a:r>
              <a:rPr lang="fr-CA" sz="1000">
                <a:latin typeface="Verdana" pitchFamily="34" charset="0"/>
              </a:rPr>
              <a:t>intrapleurale</a:t>
            </a:r>
          </a:p>
        </p:txBody>
      </p:sp>
      <p:sp>
        <p:nvSpPr>
          <p:cNvPr id="13" name="Text Box 15"/>
          <p:cNvSpPr txBox="1">
            <a:spLocks noChangeArrowheads="1"/>
          </p:cNvSpPr>
          <p:nvPr/>
        </p:nvSpPr>
        <p:spPr bwMode="auto">
          <a:xfrm>
            <a:off x="8013700" y="5830844"/>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22.17</a:t>
            </a:r>
          </a:p>
        </p:txBody>
      </p:sp>
      <p:sp>
        <p:nvSpPr>
          <p:cNvPr id="2" name="Oval 1">
            <a:extLst>
              <a:ext uri="{FF2B5EF4-FFF2-40B4-BE49-F238E27FC236}">
                <a16:creationId xmlns:a16="http://schemas.microsoft.com/office/drawing/2014/main" id="{CDD0BEA0-70DE-4A40-8A49-BD23A6F67B38}"/>
              </a:ext>
            </a:extLst>
          </p:cNvPr>
          <p:cNvSpPr/>
          <p:nvPr/>
        </p:nvSpPr>
        <p:spPr>
          <a:xfrm>
            <a:off x="6664325" y="3039379"/>
            <a:ext cx="1157288" cy="476886"/>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800" y="188189"/>
            <a:ext cx="431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625475" indent="-625475" eaLnBrk="0" hangingPunct="0">
              <a:spcBef>
                <a:spcPct val="20000"/>
              </a:spcBef>
            </a:pPr>
            <a:r>
              <a:rPr lang="en-US" sz="2400" b="1" dirty="0">
                <a:solidFill>
                  <a:srgbClr val="0000FF"/>
                </a:solidFill>
              </a:rPr>
              <a:t>8.6	</a:t>
            </a:r>
            <a:r>
              <a:rPr lang="fr-FR" sz="2400" b="1" dirty="0">
                <a:solidFill>
                  <a:srgbClr val="0000FF"/>
                </a:solidFill>
              </a:rPr>
              <a:t>Muscles respiratoires</a:t>
            </a:r>
          </a:p>
        </p:txBody>
      </p:sp>
      <p:sp>
        <p:nvSpPr>
          <p:cNvPr id="110596" name="Text Box 4"/>
          <p:cNvSpPr txBox="1">
            <a:spLocks noChangeArrowheads="1"/>
          </p:cNvSpPr>
          <p:nvPr/>
        </p:nvSpPr>
        <p:spPr bwMode="auto">
          <a:xfrm>
            <a:off x="425813" y="3865427"/>
            <a:ext cx="2700338" cy="2197525"/>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450850" indent="-176213">
              <a:defRPr>
                <a:solidFill>
                  <a:schemeClr val="tx1"/>
                </a:solidFill>
                <a:latin typeface="Arial" charset="0"/>
              </a:defRPr>
            </a:lvl2pPr>
            <a:lvl3pPr marL="900113" indent="-188913">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u="sng" dirty="0"/>
              <a:t>Expiration</a:t>
            </a:r>
            <a:r>
              <a:rPr lang="fr-FR" sz="1800" dirty="0"/>
              <a:t> : </a:t>
            </a:r>
          </a:p>
          <a:p>
            <a:pPr eaLnBrk="0" hangingPunct="0"/>
            <a:r>
              <a:rPr lang="fr-FR" sz="1800" dirty="0"/>
              <a:t>R</a:t>
            </a:r>
            <a:r>
              <a:rPr lang="fr-FR" sz="1600" dirty="0"/>
              <a:t>elâchement des muscles inspiratoires.</a:t>
            </a:r>
            <a:endParaRPr lang="fr-FR" sz="1600" u="sng" dirty="0"/>
          </a:p>
          <a:p>
            <a:pPr eaLnBrk="0" hangingPunct="0">
              <a:spcBef>
                <a:spcPct val="30000"/>
              </a:spcBef>
              <a:buFontTx/>
              <a:buChar char="•"/>
            </a:pPr>
            <a:r>
              <a:rPr lang="fr-FR" sz="1600" dirty="0"/>
              <a:t>  Muscles </a:t>
            </a:r>
            <a:r>
              <a:rPr lang="fr-FR" sz="1600" b="1" dirty="0"/>
              <a:t>accessoires</a:t>
            </a:r>
          </a:p>
          <a:p>
            <a:pPr eaLnBrk="0" hangingPunct="0"/>
            <a:r>
              <a:rPr lang="fr-FR" sz="1600" dirty="0"/>
              <a:t>   durant une </a:t>
            </a:r>
            <a:r>
              <a:rPr lang="fr-FR" sz="1600" u="sng" dirty="0"/>
              <a:t>expiration</a:t>
            </a:r>
          </a:p>
          <a:p>
            <a:pPr eaLnBrk="0" hangingPunct="0"/>
            <a:r>
              <a:rPr lang="fr-FR" sz="1600" dirty="0"/>
              <a:t>   </a:t>
            </a:r>
            <a:r>
              <a:rPr lang="fr-FR" sz="1600" u="sng" dirty="0"/>
              <a:t>forcée</a:t>
            </a:r>
            <a:r>
              <a:rPr lang="fr-FR" sz="1600" dirty="0"/>
              <a:t>:</a:t>
            </a:r>
          </a:p>
          <a:p>
            <a:pPr lvl="1" eaLnBrk="0" hangingPunct="0">
              <a:buFontTx/>
              <a:buChar char="•"/>
            </a:pPr>
            <a:r>
              <a:rPr lang="fr-FR" sz="1600" i="1" dirty="0"/>
              <a:t>Intercostaux internes</a:t>
            </a:r>
          </a:p>
          <a:p>
            <a:pPr lvl="1" eaLnBrk="0" hangingPunct="0">
              <a:buFontTx/>
              <a:buChar char="•"/>
            </a:pPr>
            <a:r>
              <a:rPr lang="fr-FR" sz="1600" i="1" dirty="0"/>
              <a:t>Muscles de l’abdomen</a:t>
            </a:r>
          </a:p>
        </p:txBody>
      </p:sp>
      <p:sp>
        <p:nvSpPr>
          <p:cNvPr id="110597" name="Text Box 5"/>
          <p:cNvSpPr txBox="1">
            <a:spLocks noChangeArrowheads="1"/>
          </p:cNvSpPr>
          <p:nvPr/>
        </p:nvSpPr>
        <p:spPr bwMode="auto">
          <a:xfrm>
            <a:off x="425813" y="1066891"/>
            <a:ext cx="2980055" cy="224061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marL="531813" indent="-17780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u="sng" dirty="0"/>
              <a:t>Muscles inspiratoires</a:t>
            </a:r>
            <a:r>
              <a:rPr lang="fr-FR" sz="1800" dirty="0"/>
              <a:t> :</a:t>
            </a:r>
          </a:p>
          <a:p>
            <a:pPr eaLnBrk="0" hangingPunct="0">
              <a:spcBef>
                <a:spcPct val="30000"/>
              </a:spcBef>
              <a:buFontTx/>
              <a:buChar char="•"/>
            </a:pPr>
            <a:r>
              <a:rPr lang="fr-FR" sz="1600" b="1" i="1" dirty="0"/>
              <a:t>Diaphragme</a:t>
            </a:r>
            <a:r>
              <a:rPr lang="fr-FR" sz="1600" b="1" dirty="0"/>
              <a:t> </a:t>
            </a:r>
            <a:r>
              <a:rPr lang="fr-FR" sz="1600" dirty="0"/>
              <a:t>(de loin le plus important) + muscles </a:t>
            </a:r>
            <a:r>
              <a:rPr lang="fr-FR" sz="1600" b="1" i="1" dirty="0"/>
              <a:t>intercostaux externes</a:t>
            </a:r>
          </a:p>
          <a:p>
            <a:pPr eaLnBrk="0" hangingPunct="0">
              <a:spcBef>
                <a:spcPct val="30000"/>
              </a:spcBef>
              <a:buFontTx/>
              <a:buChar char="•"/>
            </a:pPr>
            <a:r>
              <a:rPr lang="fr-FR" sz="1600" dirty="0"/>
              <a:t>Muscles </a:t>
            </a:r>
            <a:r>
              <a:rPr lang="fr-FR" sz="1600" b="1" dirty="0"/>
              <a:t>accessoires</a:t>
            </a:r>
            <a:r>
              <a:rPr lang="fr-FR" sz="1600" dirty="0"/>
              <a:t> durant une </a:t>
            </a:r>
            <a:r>
              <a:rPr lang="fr-FR" sz="1600" u="sng" dirty="0"/>
              <a:t>inspiration forcée</a:t>
            </a:r>
            <a:r>
              <a:rPr lang="fr-FR" sz="1600" dirty="0"/>
              <a:t>:</a:t>
            </a:r>
          </a:p>
          <a:p>
            <a:pPr marL="358775" lvl="1" indent="-182563" eaLnBrk="0" hangingPunct="0">
              <a:buFontTx/>
              <a:buChar char="•"/>
            </a:pPr>
            <a:r>
              <a:rPr lang="fr-FR" sz="1600" i="1" dirty="0"/>
              <a:t>Muscles du cou et de la poitrine</a:t>
            </a:r>
          </a:p>
        </p:txBody>
      </p:sp>
      <p:sp>
        <p:nvSpPr>
          <p:cNvPr id="6" name="Text Box 15"/>
          <p:cNvSpPr txBox="1">
            <a:spLocks noChangeArrowheads="1"/>
          </p:cNvSpPr>
          <p:nvPr/>
        </p:nvSpPr>
        <p:spPr bwMode="auto">
          <a:xfrm>
            <a:off x="8063819" y="6479438"/>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22.14</a:t>
            </a:r>
          </a:p>
        </p:txBody>
      </p:sp>
      <p:pic>
        <p:nvPicPr>
          <p:cNvPr id="7" name="Content Placeholder 1">
            <a:extLst>
              <a:ext uri="{FF2B5EF4-FFF2-40B4-BE49-F238E27FC236}">
                <a16:creationId xmlns:a16="http://schemas.microsoft.com/office/drawing/2014/main" id="{BD83CB7F-0654-431F-93AC-99BCAAC5D1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21"/>
          <a:stretch/>
        </p:blipFill>
        <p:spPr bwMode="auto">
          <a:xfrm>
            <a:off x="3405868" y="672261"/>
            <a:ext cx="5644399" cy="577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806450" y="1146765"/>
            <a:ext cx="8035925" cy="27299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marL="627063" indent="-2238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b="1" dirty="0"/>
              <a:t>A)</a:t>
            </a:r>
            <a:r>
              <a:rPr lang="fr-FR" b="1" i="1" dirty="0"/>
              <a:t> </a:t>
            </a:r>
            <a:r>
              <a:rPr lang="fr-FR" b="1" dirty="0"/>
              <a:t>Résistance</a:t>
            </a:r>
          </a:p>
          <a:p>
            <a:pPr algn="ctr" eaLnBrk="0" hangingPunct="0">
              <a:spcBef>
                <a:spcPts val="1800"/>
              </a:spcBef>
            </a:pPr>
            <a:r>
              <a:rPr lang="fr-FR" dirty="0"/>
              <a:t>Écoulement = gradient de pression / résistance</a:t>
            </a:r>
          </a:p>
          <a:p>
            <a:pPr marL="534988" lvl="1" indent="-176213" eaLnBrk="0" hangingPunct="0">
              <a:spcBef>
                <a:spcPts val="2400"/>
              </a:spcBef>
            </a:pPr>
            <a:r>
              <a:rPr lang="fr-FR" sz="1600" dirty="0"/>
              <a:t>•  La résistance est déterminée par le diamètre des conduits.</a:t>
            </a:r>
          </a:p>
          <a:p>
            <a:pPr marL="534988" lvl="1" indent="-176213" eaLnBrk="0" hangingPunct="0">
              <a:spcBef>
                <a:spcPct val="20000"/>
              </a:spcBef>
            </a:pPr>
            <a:r>
              <a:rPr lang="fr-FR" sz="1600" dirty="0"/>
              <a:t>•  Habituellement négligeable chez les individus en santé.</a:t>
            </a:r>
          </a:p>
          <a:p>
            <a:pPr marL="534988" lvl="1" indent="-176213" eaLnBrk="0" hangingPunct="0">
              <a:spcBef>
                <a:spcPct val="20000"/>
              </a:spcBef>
              <a:buFontTx/>
              <a:buChar char="•"/>
            </a:pPr>
            <a:r>
              <a:rPr lang="fr-FR" sz="1600" i="1" u="sng" dirty="0"/>
              <a:t>Influences du système nerveux autonome</a:t>
            </a:r>
            <a:r>
              <a:rPr lang="fr-FR" sz="1600" i="1" dirty="0"/>
              <a:t> </a:t>
            </a:r>
            <a:r>
              <a:rPr lang="fr-FR" sz="1600" dirty="0"/>
              <a:t>:</a:t>
            </a:r>
            <a:endParaRPr lang="fr-FR" sz="1600" i="1" u="sng" dirty="0"/>
          </a:p>
          <a:p>
            <a:pPr marL="534988" lvl="2" eaLnBrk="0" hangingPunct="0">
              <a:spcBef>
                <a:spcPts val="600"/>
              </a:spcBef>
            </a:pPr>
            <a:r>
              <a:rPr lang="fr-FR" sz="1600" dirty="0"/>
              <a:t>(i)  </a:t>
            </a:r>
            <a:r>
              <a:rPr lang="fr-FR" sz="1600" b="1" dirty="0"/>
              <a:t>Parasympathique </a:t>
            </a:r>
            <a:r>
              <a:rPr lang="fr-FR" sz="1600" dirty="0"/>
              <a:t>: constriction des bronchioles</a:t>
            </a:r>
          </a:p>
          <a:p>
            <a:pPr marL="534988" lvl="2" eaLnBrk="0" hangingPunct="0">
              <a:spcBef>
                <a:spcPts val="600"/>
              </a:spcBef>
            </a:pPr>
            <a:r>
              <a:rPr lang="fr-FR" sz="1600" dirty="0"/>
              <a:t>(ii) </a:t>
            </a:r>
            <a:r>
              <a:rPr lang="fr-FR" sz="1600" b="1" dirty="0"/>
              <a:t>Sympathique </a:t>
            </a:r>
            <a:r>
              <a:rPr lang="fr-FR" sz="1600" dirty="0"/>
              <a:t>: dilatation des bronchioles </a:t>
            </a:r>
            <a:endParaRPr lang="fr-FR" sz="1600" b="1" u="sng" dirty="0"/>
          </a:p>
        </p:txBody>
      </p:sp>
      <p:sp>
        <p:nvSpPr>
          <p:cNvPr id="111619" name="Rectangle 3"/>
          <p:cNvSpPr>
            <a:spLocks noChangeArrowheads="1"/>
          </p:cNvSpPr>
          <p:nvPr/>
        </p:nvSpPr>
        <p:spPr bwMode="auto">
          <a:xfrm>
            <a:off x="2048734" y="1649862"/>
            <a:ext cx="5499100" cy="449262"/>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a:p>
        </p:txBody>
      </p:sp>
      <p:sp>
        <p:nvSpPr>
          <p:cNvPr id="111620" name="Text Box 4"/>
          <p:cNvSpPr txBox="1">
            <a:spLocks noChangeArrowheads="1"/>
          </p:cNvSpPr>
          <p:nvPr/>
        </p:nvSpPr>
        <p:spPr bwMode="auto">
          <a:xfrm>
            <a:off x="214313" y="249238"/>
            <a:ext cx="823118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123950" indent="-320675">
              <a:defRPr>
                <a:solidFill>
                  <a:schemeClr val="tx1"/>
                </a:solidFill>
                <a:latin typeface="Arial" charset="0"/>
              </a:defRPr>
            </a:lvl2pPr>
            <a:lvl3pPr marL="1303338">
              <a:defRPr>
                <a:solidFill>
                  <a:schemeClr val="tx1"/>
                </a:solidFill>
                <a:latin typeface="Arial" charset="0"/>
              </a:defRPr>
            </a:lvl3pPr>
            <a:lvl4pPr marL="14827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en-US" sz="2400" b="1" dirty="0">
                <a:solidFill>
                  <a:srgbClr val="0000FF"/>
                </a:solidFill>
              </a:rPr>
              <a:t>8.7</a:t>
            </a:r>
            <a:r>
              <a:rPr lang="fr-FR" sz="2400" b="1" dirty="0">
                <a:solidFill>
                  <a:srgbClr val="0000FF"/>
                </a:solidFill>
              </a:rPr>
              <a:t>	Expliquer les facteurs qui influencent la ventilation pulmonaire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422355" y="1521050"/>
            <a:ext cx="8299290" cy="285001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23900" indent="-5445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50000"/>
              </a:spcBef>
            </a:pPr>
            <a:r>
              <a:rPr lang="en-US" sz="1600" dirty="0"/>
              <a:t>•  </a:t>
            </a:r>
            <a:r>
              <a:rPr lang="fr-CA" sz="1600" dirty="0"/>
              <a:t>Principale fonction du système respiratoire : fournir l’O</a:t>
            </a:r>
            <a:r>
              <a:rPr lang="fr-CA" sz="1600" baseline="-25000" dirty="0"/>
              <a:t>2</a:t>
            </a:r>
            <a:r>
              <a:rPr lang="fr-CA" sz="1600" dirty="0"/>
              <a:t> et enlever le CO</a:t>
            </a:r>
            <a:r>
              <a:rPr lang="fr-CA" sz="1600" baseline="-25000" dirty="0"/>
              <a:t>2</a:t>
            </a:r>
            <a:endParaRPr lang="fr-CA" sz="1600" dirty="0"/>
          </a:p>
          <a:p>
            <a:pPr eaLnBrk="0" hangingPunct="0">
              <a:spcBef>
                <a:spcPct val="50000"/>
              </a:spcBef>
            </a:pPr>
            <a:r>
              <a:rPr lang="fr-CA" sz="1600" dirty="0"/>
              <a:t>•  4 processus distincts :</a:t>
            </a:r>
          </a:p>
          <a:p>
            <a:pPr marL="450850" lvl="1" indent="-271463" eaLnBrk="0" hangingPunct="0">
              <a:spcBef>
                <a:spcPct val="30000"/>
              </a:spcBef>
            </a:pPr>
            <a:r>
              <a:rPr lang="fr-CA" sz="1600" dirty="0"/>
              <a:t>1)	</a:t>
            </a:r>
            <a:r>
              <a:rPr lang="fr-CA" sz="1600" b="1" dirty="0"/>
              <a:t>Ventilation pulmonaire :</a:t>
            </a:r>
            <a:r>
              <a:rPr lang="fr-CA" sz="1600" dirty="0"/>
              <a:t>  circulation de l’air dans les poumons</a:t>
            </a:r>
          </a:p>
          <a:p>
            <a:pPr marL="450850" lvl="1" indent="-271463" eaLnBrk="0" hangingPunct="0">
              <a:spcBef>
                <a:spcPct val="30000"/>
              </a:spcBef>
            </a:pPr>
            <a:r>
              <a:rPr lang="fr-CA" sz="1600" dirty="0"/>
              <a:t>2)	</a:t>
            </a:r>
            <a:r>
              <a:rPr lang="fr-CA" sz="1600" b="1" dirty="0"/>
              <a:t>Respiration externe :</a:t>
            </a:r>
            <a:r>
              <a:rPr lang="fr-CA" sz="1600" dirty="0"/>
              <a:t>  échange des gaz entre l’air des alvéoles et le sang</a:t>
            </a:r>
          </a:p>
          <a:p>
            <a:pPr marL="450850" lvl="1" indent="-271463" eaLnBrk="0" hangingPunct="0">
              <a:spcBef>
                <a:spcPct val="30000"/>
              </a:spcBef>
            </a:pPr>
            <a:r>
              <a:rPr lang="fr-CA" sz="1600" dirty="0"/>
              <a:t>3)	</a:t>
            </a:r>
            <a:r>
              <a:rPr lang="fr-CA" sz="1600" b="1" dirty="0"/>
              <a:t>Transport des gaz respiratoires :</a:t>
            </a:r>
            <a:r>
              <a:rPr lang="fr-CA" sz="1600" dirty="0"/>
              <a:t>  pour l’O</a:t>
            </a:r>
            <a:r>
              <a:rPr lang="fr-CA" sz="1600" baseline="-25000" dirty="0"/>
              <a:t>2</a:t>
            </a:r>
            <a:r>
              <a:rPr lang="fr-CA" sz="1600" dirty="0"/>
              <a:t>, des poumons aux tissus ; pour le CO</a:t>
            </a:r>
            <a:r>
              <a:rPr lang="fr-CA" sz="1600" baseline="-25000" dirty="0"/>
              <a:t>2</a:t>
            </a:r>
            <a:r>
              <a:rPr lang="fr-CA" sz="1600" dirty="0"/>
              <a:t>, des tissus aux poumons. Rôle assuré par le sang et le système cardiovasculaire</a:t>
            </a:r>
          </a:p>
          <a:p>
            <a:pPr marL="450850" lvl="1" indent="-271463" eaLnBrk="0" hangingPunct="0">
              <a:spcBef>
                <a:spcPct val="30000"/>
              </a:spcBef>
            </a:pPr>
            <a:r>
              <a:rPr lang="fr-CA" sz="1600" dirty="0"/>
              <a:t>4)	</a:t>
            </a:r>
            <a:r>
              <a:rPr lang="fr-CA" sz="1600" b="1" dirty="0"/>
              <a:t>Respiration interne :</a:t>
            </a:r>
            <a:r>
              <a:rPr lang="fr-CA" sz="1600" dirty="0"/>
              <a:t>  échange des gaz entre le sang et les tissus</a:t>
            </a:r>
          </a:p>
          <a:p>
            <a:pPr marL="176213" indent="-176213" eaLnBrk="0" hangingPunct="0">
              <a:spcBef>
                <a:spcPct val="50000"/>
              </a:spcBef>
            </a:pPr>
            <a:r>
              <a:rPr lang="fr-CA" sz="1600" dirty="0"/>
              <a:t>•  Deux premières fonctions assurées par les système respiratoire, les deux autres par le sang et le système cardiovasculaire.</a:t>
            </a:r>
            <a:endParaRPr lang="fr-CA" sz="1600" b="1" dirty="0"/>
          </a:p>
        </p:txBody>
      </p:sp>
      <p:sp>
        <p:nvSpPr>
          <p:cNvPr id="3" name="Text Box 2">
            <a:extLst>
              <a:ext uri="{FF2B5EF4-FFF2-40B4-BE49-F238E27FC236}">
                <a16:creationId xmlns:a16="http://schemas.microsoft.com/office/drawing/2014/main" id="{62D24FBC-89DC-4CCC-A9BC-3286E2837F4A}"/>
              </a:ext>
            </a:extLst>
          </p:cNvPr>
          <p:cNvSpPr txBox="1">
            <a:spLocks noChangeArrowheads="1"/>
          </p:cNvSpPr>
          <p:nvPr/>
        </p:nvSpPr>
        <p:spPr bwMode="auto">
          <a:xfrm>
            <a:off x="204788" y="261938"/>
            <a:ext cx="8893492"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23888" indent="-623888">
              <a:defRPr>
                <a:solidFill>
                  <a:schemeClr val="tx1"/>
                </a:solidFill>
                <a:latin typeface="Arial" charset="0"/>
              </a:defRPr>
            </a:lvl1pPr>
            <a:lvl2pPr marL="1412875" indent="-609600">
              <a:defRPr>
                <a:solidFill>
                  <a:schemeClr val="tx1"/>
                </a:solidFill>
                <a:latin typeface="Arial" charset="0"/>
              </a:defRPr>
            </a:lvl2pPr>
            <a:lvl3pPr marL="2201863" indent="-609600">
              <a:defRPr>
                <a:solidFill>
                  <a:schemeClr val="tx1"/>
                </a:solidFill>
                <a:latin typeface="Arial" charset="0"/>
              </a:defRPr>
            </a:lvl3pPr>
            <a:lvl4pPr marL="2990850" indent="-609600">
              <a:defRPr>
                <a:solidFill>
                  <a:schemeClr val="tx1"/>
                </a:solidFill>
                <a:latin typeface="Arial" charset="0"/>
              </a:defRPr>
            </a:lvl4pPr>
            <a:lvl5pPr marL="3779838" indent="-609600">
              <a:defRPr>
                <a:solidFill>
                  <a:schemeClr val="tx1"/>
                </a:solidFill>
                <a:latin typeface="Arial" charset="0"/>
              </a:defRPr>
            </a:lvl5pPr>
            <a:lvl6pPr marL="4237038" indent="-609600" fontAlgn="base">
              <a:spcBef>
                <a:spcPct val="0"/>
              </a:spcBef>
              <a:spcAft>
                <a:spcPct val="0"/>
              </a:spcAft>
              <a:defRPr>
                <a:solidFill>
                  <a:schemeClr val="tx1"/>
                </a:solidFill>
                <a:latin typeface="Arial" charset="0"/>
              </a:defRPr>
            </a:lvl6pPr>
            <a:lvl7pPr marL="4694238" indent="-609600" fontAlgn="base">
              <a:spcBef>
                <a:spcPct val="0"/>
              </a:spcBef>
              <a:spcAft>
                <a:spcPct val="0"/>
              </a:spcAft>
              <a:defRPr>
                <a:solidFill>
                  <a:schemeClr val="tx1"/>
                </a:solidFill>
                <a:latin typeface="Arial" charset="0"/>
              </a:defRPr>
            </a:lvl7pPr>
            <a:lvl8pPr marL="5151438" indent="-609600" fontAlgn="base">
              <a:spcBef>
                <a:spcPct val="0"/>
              </a:spcBef>
              <a:spcAft>
                <a:spcPct val="0"/>
              </a:spcAft>
              <a:defRPr>
                <a:solidFill>
                  <a:schemeClr val="tx1"/>
                </a:solidFill>
                <a:latin typeface="Arial" charset="0"/>
              </a:defRPr>
            </a:lvl8pPr>
            <a:lvl9pPr marL="5608638"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latin typeface="+mn-lt"/>
              </a:rPr>
              <a:t>8.1  </a:t>
            </a:r>
            <a:r>
              <a:rPr lang="fr-FR" sz="2400" b="1" dirty="0">
                <a:solidFill>
                  <a:srgbClr val="0000FF"/>
                </a:solidFill>
                <a:effectLst/>
                <a:latin typeface="+mn-lt"/>
                <a:ea typeface="Times New Roman" panose="02020603050405020304" pitchFamily="18" charset="0"/>
              </a:rPr>
              <a:t>Reconnaître les principales fonctions du système respiratoire et définir les 4 processus distincts qui assurent ces fonctions.</a:t>
            </a:r>
            <a:endParaRPr lang="en-CA" sz="2400" b="1" dirty="0">
              <a:solidFill>
                <a:srgbClr val="0000FF"/>
              </a:solidFill>
              <a:effectLst/>
              <a:latin typeface="+mn-lt"/>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19075" y="254000"/>
            <a:ext cx="8689794" cy="1831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46088" indent="-190500">
              <a:defRPr>
                <a:solidFill>
                  <a:schemeClr val="tx1"/>
                </a:solidFill>
                <a:latin typeface="Arial" charset="0"/>
              </a:defRPr>
            </a:lvl2pPr>
            <a:lvl3pPr marL="804863" indent="-17938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358775" indent="-358775" eaLnBrk="0" hangingPunct="0"/>
            <a:r>
              <a:rPr lang="fr-FR" b="1" dirty="0"/>
              <a:t>B)	Compliance pulmonaire</a:t>
            </a:r>
          </a:p>
          <a:p>
            <a:pPr marL="358775" lvl="1" indent="0" eaLnBrk="0" hangingPunct="0">
              <a:spcBef>
                <a:spcPct val="25000"/>
              </a:spcBef>
            </a:pPr>
            <a:r>
              <a:rPr lang="fr-FR" sz="1600" u="sng" dirty="0"/>
              <a:t>Capacité de distension des poumons</a:t>
            </a:r>
            <a:r>
              <a:rPr lang="fr-FR" sz="1600" dirty="0"/>
              <a:t> (i.e. facilité avec laquelle les poumons peuvent être gonflés)</a:t>
            </a:r>
          </a:p>
          <a:p>
            <a:pPr lvl="1" indent="-87313" eaLnBrk="0" hangingPunct="0">
              <a:spcBef>
                <a:spcPct val="25000"/>
              </a:spcBef>
            </a:pPr>
            <a:r>
              <a:rPr lang="fr-FR" sz="1600" dirty="0"/>
              <a:t>Dépend de :</a:t>
            </a:r>
          </a:p>
          <a:p>
            <a:pPr marL="358775" lvl="1" indent="-103188" eaLnBrk="0" hangingPunct="0">
              <a:spcBef>
                <a:spcPts val="300"/>
              </a:spcBef>
            </a:pPr>
            <a:r>
              <a:rPr lang="fr-FR" sz="1600" dirty="0"/>
              <a:t>	</a:t>
            </a:r>
            <a:r>
              <a:rPr lang="fr-FR" sz="1600" b="1" dirty="0"/>
              <a:t>(a)  </a:t>
            </a:r>
            <a:r>
              <a:rPr lang="fr-FR" sz="1600" b="1" i="1" dirty="0"/>
              <a:t>Élasticité du tissu pulmonaire et de la cage thoracique (</a:t>
            </a:r>
            <a:r>
              <a:rPr lang="fr-FR" sz="1600" b="1" i="1" dirty="0">
                <a:cs typeface="Arial" charset="0"/>
              </a:rPr>
              <a:t>~</a:t>
            </a:r>
            <a:r>
              <a:rPr lang="fr-FR" sz="1600" b="1" i="1" dirty="0"/>
              <a:t>50%)</a:t>
            </a:r>
          </a:p>
          <a:p>
            <a:pPr marL="358775" lvl="1" indent="-103188" eaLnBrk="0" hangingPunct="0">
              <a:spcBef>
                <a:spcPts val="300"/>
              </a:spcBef>
            </a:pPr>
            <a:r>
              <a:rPr lang="fr-FR" sz="1600" b="1" i="1" dirty="0"/>
              <a:t>	</a:t>
            </a:r>
            <a:r>
              <a:rPr lang="fr-FR" sz="1600" b="1" dirty="0"/>
              <a:t>(b)</a:t>
            </a:r>
            <a:r>
              <a:rPr lang="fr-FR" sz="1600" b="1" i="1" dirty="0"/>
              <a:t>  La tension superficielle dans les alvéoles (</a:t>
            </a:r>
            <a:r>
              <a:rPr lang="fr-FR" sz="1600" b="1" i="1" dirty="0">
                <a:cs typeface="Arial" charset="0"/>
              </a:rPr>
              <a:t>~</a:t>
            </a:r>
            <a:r>
              <a:rPr lang="fr-FR" sz="1600" b="1" i="1" dirty="0"/>
              <a:t>50%)</a:t>
            </a:r>
            <a:endParaRPr lang="fr-FR" sz="1600" dirty="0"/>
          </a:p>
        </p:txBody>
      </p:sp>
      <p:sp>
        <p:nvSpPr>
          <p:cNvPr id="112643" name="Rectangle 3"/>
          <p:cNvSpPr>
            <a:spLocks noChangeArrowheads="1"/>
          </p:cNvSpPr>
          <p:nvPr/>
        </p:nvSpPr>
        <p:spPr bwMode="auto">
          <a:xfrm>
            <a:off x="927100" y="2085271"/>
            <a:ext cx="7924800" cy="297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sz="1600" b="1" i="1" u="sng" dirty="0"/>
              <a:t>Tension superficielle</a:t>
            </a:r>
            <a:r>
              <a:rPr lang="fr-FR" sz="1600" b="1" i="1" dirty="0"/>
              <a:t> </a:t>
            </a:r>
            <a:r>
              <a:rPr lang="fr-FR" sz="1600" b="1" dirty="0"/>
              <a:t>:</a:t>
            </a:r>
            <a:r>
              <a:rPr lang="fr-FR" sz="1600" b="1" i="1" dirty="0"/>
              <a:t> </a:t>
            </a:r>
            <a:r>
              <a:rPr lang="fr-FR" sz="1600" dirty="0"/>
              <a:t>à la surface entre un gaz et un liquide, les molécules du liquide s’attirent plus fortement entre elles qu’avec le gaz :</a:t>
            </a:r>
          </a:p>
          <a:p>
            <a:pPr marL="274638" lvl="1" indent="-274638">
              <a:buFont typeface="Symbol" pitchFamily="18" charset="2"/>
              <a:buChar char="®"/>
            </a:pPr>
            <a:r>
              <a:rPr lang="fr-FR" sz="1600" dirty="0"/>
              <a:t> tension à la surface du liquide</a:t>
            </a:r>
          </a:p>
          <a:p>
            <a:pPr marL="274638" lvl="1" indent="-274638">
              <a:buFont typeface="Symbol" pitchFamily="18" charset="2"/>
              <a:buChar char="®"/>
            </a:pPr>
            <a:r>
              <a:rPr lang="fr-FR" sz="1600" dirty="0"/>
              <a:t> tendance des alvéoles à s’affaisser</a:t>
            </a:r>
          </a:p>
          <a:p>
            <a:pPr marL="0" lvl="1">
              <a:spcBef>
                <a:spcPct val="20000"/>
              </a:spcBef>
            </a:pPr>
            <a:r>
              <a:rPr lang="fr-FR" sz="1600" dirty="0"/>
              <a:t>L’eau a une très grande tension superficielle. Si la surface interne des alvéoles n’était recouverte que d’eau, ces alvéoles s’affaisseraient.</a:t>
            </a:r>
          </a:p>
          <a:p>
            <a:pPr marL="182563" lvl="1" indent="-182563">
              <a:spcBef>
                <a:spcPct val="20000"/>
              </a:spcBef>
              <a:buFontTx/>
              <a:buChar char="•"/>
            </a:pPr>
            <a:r>
              <a:rPr lang="fr-FR" sz="1600" b="1" dirty="0"/>
              <a:t>Surfactant </a:t>
            </a:r>
            <a:r>
              <a:rPr lang="fr-FR" sz="1600" dirty="0"/>
              <a:t>: mélange de phospholipides et de protéines ; sécrété par les pneumocytes de type II.</a:t>
            </a:r>
          </a:p>
          <a:p>
            <a:pPr marL="176212" lvl="2">
              <a:spcBef>
                <a:spcPts val="300"/>
              </a:spcBef>
            </a:pPr>
            <a:r>
              <a:rPr lang="fr-FR" sz="1600" dirty="0"/>
              <a:t>Ces molécules réduisent l’interaction entre les molécules d’eau</a:t>
            </a:r>
          </a:p>
          <a:p>
            <a:pPr marL="627063" lvl="1" indent="-450850"/>
            <a:r>
              <a:rPr lang="fr-FR" sz="1600" dirty="0">
                <a:sym typeface="Symbol" pitchFamily="18" charset="2"/>
              </a:rPr>
              <a:t> ceci cause une </a:t>
            </a:r>
            <a:r>
              <a:rPr lang="fr-FR" sz="1600" u="sng" dirty="0">
                <a:sym typeface="Symbol" pitchFamily="18" charset="2"/>
              </a:rPr>
              <a:t>diminution</a:t>
            </a:r>
            <a:r>
              <a:rPr lang="fr-FR" sz="1600" dirty="0">
                <a:sym typeface="Symbol" pitchFamily="18" charset="2"/>
              </a:rPr>
              <a:t> importante de la tension superficielle.</a:t>
            </a:r>
          </a:p>
          <a:p>
            <a:pPr marL="176212" lvl="2">
              <a:spcBef>
                <a:spcPts val="300"/>
              </a:spcBef>
            </a:pPr>
            <a:r>
              <a:rPr lang="fr-FR" sz="1600" dirty="0">
                <a:sym typeface="Symbol" pitchFamily="18" charset="2"/>
              </a:rPr>
              <a:t>Le surfactant augmente ainsi la compliance pulmonaire de 2 à 5 fois.</a:t>
            </a:r>
            <a:endParaRPr lang="fr-FR"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2"/>
          <p:cNvSpPr txBox="1">
            <a:spLocks noChangeArrowheads="1"/>
          </p:cNvSpPr>
          <p:nvPr/>
        </p:nvSpPr>
        <p:spPr bwMode="auto">
          <a:xfrm>
            <a:off x="214313" y="693210"/>
            <a:ext cx="8710612" cy="241989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23900" indent="-3667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sz="1800" dirty="0"/>
              <a:t>1.  </a:t>
            </a:r>
            <a:r>
              <a:rPr lang="fr-FR" sz="1800" u="sng" dirty="0"/>
              <a:t>Volumes respiratoires</a:t>
            </a:r>
            <a:r>
              <a:rPr lang="fr-FR" sz="1800" dirty="0"/>
              <a:t> :</a:t>
            </a:r>
          </a:p>
          <a:p>
            <a:pPr lvl="1" eaLnBrk="0" hangingPunct="0">
              <a:spcBef>
                <a:spcPct val="15000"/>
              </a:spcBef>
            </a:pPr>
            <a:r>
              <a:rPr lang="fr-FR" sz="1500" dirty="0">
                <a:sym typeface="CommonBullets" pitchFamily="34" charset="2"/>
              </a:rPr>
              <a:t>Valeurs normales pour un adulte mâle en santé (70 kg)</a:t>
            </a:r>
          </a:p>
          <a:p>
            <a:pPr lvl="1" eaLnBrk="0" hangingPunct="0">
              <a:spcBef>
                <a:spcPct val="15000"/>
              </a:spcBef>
            </a:pPr>
            <a:r>
              <a:rPr lang="fr-FR" sz="1500" dirty="0">
                <a:sym typeface="CommonBullets" pitchFamily="34" charset="2"/>
              </a:rPr>
              <a:t>a)  </a:t>
            </a:r>
            <a:r>
              <a:rPr lang="fr-FR" sz="1500" b="1" i="1" dirty="0">
                <a:sym typeface="CommonBullets" pitchFamily="34" charset="2"/>
              </a:rPr>
              <a:t>Volume courant </a:t>
            </a:r>
            <a:r>
              <a:rPr lang="fr-FR" sz="1500" b="1" dirty="0">
                <a:sym typeface="CommonBullets" pitchFamily="34" charset="2"/>
              </a:rPr>
              <a:t>:</a:t>
            </a:r>
            <a:r>
              <a:rPr lang="fr-FR" sz="1500" dirty="0">
                <a:sym typeface="CommonBullets" pitchFamily="34" charset="2"/>
              </a:rPr>
              <a:t>  ~500 </a:t>
            </a:r>
            <a:r>
              <a:rPr lang="fr-FR" sz="1500" dirty="0" err="1">
                <a:sym typeface="CommonBullets" pitchFamily="34" charset="2"/>
              </a:rPr>
              <a:t>mL</a:t>
            </a:r>
            <a:r>
              <a:rPr lang="fr-FR" sz="1500" dirty="0">
                <a:sym typeface="CommonBullets" pitchFamily="34" charset="2"/>
              </a:rPr>
              <a:t> (respiration au repos)</a:t>
            </a:r>
          </a:p>
          <a:p>
            <a:pPr lvl="1" eaLnBrk="0" hangingPunct="0">
              <a:spcBef>
                <a:spcPct val="15000"/>
              </a:spcBef>
            </a:pPr>
            <a:r>
              <a:rPr lang="fr-FR" sz="1500" dirty="0">
                <a:sym typeface="CommonBullets" pitchFamily="34" charset="2"/>
              </a:rPr>
              <a:t>b)  </a:t>
            </a:r>
            <a:r>
              <a:rPr lang="fr-FR" sz="1500" b="1" i="1" dirty="0">
                <a:sym typeface="CommonBullets" pitchFamily="34" charset="2"/>
              </a:rPr>
              <a:t>Volume de réserve inspiratoire </a:t>
            </a:r>
            <a:r>
              <a:rPr lang="fr-FR" sz="1500" b="1" dirty="0">
                <a:sym typeface="CommonBullets" pitchFamily="34" charset="2"/>
              </a:rPr>
              <a:t>:</a:t>
            </a:r>
            <a:r>
              <a:rPr lang="fr-FR" sz="1500" dirty="0">
                <a:sym typeface="CommonBullets" pitchFamily="34" charset="2"/>
              </a:rPr>
              <a:t>  volume qui peut être inspiré avec un effort après une inspiration courante</a:t>
            </a:r>
          </a:p>
          <a:p>
            <a:pPr lvl="1" eaLnBrk="0" hangingPunct="0">
              <a:spcBef>
                <a:spcPct val="15000"/>
              </a:spcBef>
            </a:pPr>
            <a:r>
              <a:rPr lang="fr-FR" sz="1500" dirty="0">
                <a:sym typeface="CommonBullets" pitchFamily="34" charset="2"/>
              </a:rPr>
              <a:t>c)  </a:t>
            </a:r>
            <a:r>
              <a:rPr lang="fr-FR" sz="1500" b="1" i="1" dirty="0">
                <a:sym typeface="CommonBullets" pitchFamily="34" charset="2"/>
              </a:rPr>
              <a:t>Volume de réserve expiratoire </a:t>
            </a:r>
            <a:r>
              <a:rPr lang="fr-FR" sz="1500" b="1" dirty="0">
                <a:sym typeface="CommonBullets" pitchFamily="34" charset="2"/>
              </a:rPr>
              <a:t>:</a:t>
            </a:r>
            <a:r>
              <a:rPr lang="fr-FR" sz="1500" dirty="0">
                <a:sym typeface="CommonBullets" pitchFamily="34" charset="2"/>
              </a:rPr>
              <a:t>  volume qui peut être expiré avec un effort après une expiration courante</a:t>
            </a:r>
          </a:p>
          <a:p>
            <a:pPr lvl="1" eaLnBrk="0" hangingPunct="0">
              <a:spcBef>
                <a:spcPct val="15000"/>
              </a:spcBef>
            </a:pPr>
            <a:r>
              <a:rPr lang="fr-FR" sz="1500" dirty="0">
                <a:sym typeface="CommonBullets" pitchFamily="34" charset="2"/>
              </a:rPr>
              <a:t>d)  </a:t>
            </a:r>
            <a:r>
              <a:rPr lang="fr-FR" sz="1500" b="1" i="1" dirty="0">
                <a:sym typeface="CommonBullets" pitchFamily="34" charset="2"/>
              </a:rPr>
              <a:t>Volume résiduel </a:t>
            </a:r>
            <a:r>
              <a:rPr lang="fr-FR" sz="1500" b="1" dirty="0">
                <a:sym typeface="CommonBullets" pitchFamily="34" charset="2"/>
              </a:rPr>
              <a:t>:</a:t>
            </a:r>
            <a:r>
              <a:rPr lang="fr-FR" sz="1500" dirty="0">
                <a:sym typeface="CommonBullets" pitchFamily="34" charset="2"/>
              </a:rPr>
              <a:t>  ~1200 </a:t>
            </a:r>
            <a:r>
              <a:rPr lang="fr-FR" sz="1500" dirty="0" err="1">
                <a:sym typeface="CommonBullets" pitchFamily="34" charset="2"/>
              </a:rPr>
              <a:t>mL</a:t>
            </a:r>
            <a:r>
              <a:rPr lang="fr-FR" sz="1500" dirty="0">
                <a:sym typeface="CommonBullets" pitchFamily="34" charset="2"/>
              </a:rPr>
              <a:t>, volume qui reste dans les poumons après une expiration forcée (ne peut </a:t>
            </a:r>
            <a:r>
              <a:rPr lang="fr-FR" sz="1500" u="sng" dirty="0">
                <a:sym typeface="CommonBullets" pitchFamily="34" charset="2"/>
              </a:rPr>
              <a:t>pas</a:t>
            </a:r>
            <a:r>
              <a:rPr lang="fr-FR" sz="1500" dirty="0">
                <a:sym typeface="CommonBullets" pitchFamily="34" charset="2"/>
              </a:rPr>
              <a:t> être mesuré directement par </a:t>
            </a:r>
            <a:r>
              <a:rPr lang="fr-FR" sz="1500" i="1" dirty="0">
                <a:sym typeface="CommonBullets" pitchFamily="34" charset="2"/>
              </a:rPr>
              <a:t>spirographie</a:t>
            </a:r>
            <a:r>
              <a:rPr lang="fr-FR" sz="1500" dirty="0">
                <a:sym typeface="CommonBullets" pitchFamily="34" charset="2"/>
              </a:rPr>
              <a:t>)</a:t>
            </a:r>
            <a:endParaRPr lang="fr-FR" sz="1500" u="sng" dirty="0"/>
          </a:p>
        </p:txBody>
      </p:sp>
      <p:pic>
        <p:nvPicPr>
          <p:cNvPr id="35" name="Content Placeholder 1">
            <a:extLst>
              <a:ext uri="{FF2B5EF4-FFF2-40B4-BE49-F238E27FC236}">
                <a16:creationId xmlns:a16="http://schemas.microsoft.com/office/drawing/2014/main" id="{3555882C-51F9-4CF7-B6AD-925918A456B9}"/>
              </a:ext>
            </a:extLst>
          </p:cNvPr>
          <p:cNvPicPr>
            <a:picLocks noChangeAspect="1"/>
          </p:cNvPicPr>
          <p:nvPr/>
        </p:nvPicPr>
        <p:blipFill rotWithShape="1">
          <a:blip r:embed="rId3">
            <a:extLst>
              <a:ext uri="{28A0092B-C50C-407E-A947-70E740481C1C}">
                <a14:useLocalDpi xmlns:a14="http://schemas.microsoft.com/office/drawing/2010/main" val="0"/>
              </a:ext>
            </a:extLst>
          </a:blip>
          <a:srcRect l="-470" t="-257" r="470" b="59479"/>
          <a:stretch/>
        </p:blipFill>
        <p:spPr bwMode="auto">
          <a:xfrm>
            <a:off x="724304" y="3164257"/>
            <a:ext cx="8337615" cy="31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15">
            <a:extLst>
              <a:ext uri="{FF2B5EF4-FFF2-40B4-BE49-F238E27FC236}">
                <a16:creationId xmlns:a16="http://schemas.microsoft.com/office/drawing/2014/main" id="{5B2C8E07-A527-4E74-9F1B-D265643EAB5B}"/>
              </a:ext>
            </a:extLst>
          </p:cNvPr>
          <p:cNvSpPr txBox="1">
            <a:spLocks noChangeArrowheads="1"/>
          </p:cNvSpPr>
          <p:nvPr/>
        </p:nvSpPr>
        <p:spPr bwMode="auto">
          <a:xfrm>
            <a:off x="7474132" y="6387418"/>
            <a:ext cx="113340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22.19a</a:t>
            </a:r>
          </a:p>
        </p:txBody>
      </p:sp>
      <p:sp>
        <p:nvSpPr>
          <p:cNvPr id="37" name="Text Box 4">
            <a:extLst>
              <a:ext uri="{FF2B5EF4-FFF2-40B4-BE49-F238E27FC236}">
                <a16:creationId xmlns:a16="http://schemas.microsoft.com/office/drawing/2014/main" id="{CB21349D-4B3B-431B-88FF-6D142B4BB1D4}"/>
              </a:ext>
            </a:extLst>
          </p:cNvPr>
          <p:cNvSpPr txBox="1">
            <a:spLocks noChangeArrowheads="1"/>
          </p:cNvSpPr>
          <p:nvPr/>
        </p:nvSpPr>
        <p:spPr bwMode="auto">
          <a:xfrm>
            <a:off x="214313" y="249238"/>
            <a:ext cx="823118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123950" indent="-320675">
              <a:defRPr>
                <a:solidFill>
                  <a:schemeClr val="tx1"/>
                </a:solidFill>
                <a:latin typeface="Arial" charset="0"/>
              </a:defRPr>
            </a:lvl2pPr>
            <a:lvl3pPr marL="1303338">
              <a:defRPr>
                <a:solidFill>
                  <a:schemeClr val="tx1"/>
                </a:solidFill>
                <a:latin typeface="Arial" charset="0"/>
              </a:defRPr>
            </a:lvl3pPr>
            <a:lvl4pPr marL="14827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en-US" sz="2400" b="1" dirty="0">
                <a:solidFill>
                  <a:srgbClr val="0000FF"/>
                </a:solidFill>
              </a:rPr>
              <a:t>8.8</a:t>
            </a:r>
            <a:r>
              <a:rPr lang="fr-FR" sz="2400" b="1" dirty="0">
                <a:solidFill>
                  <a:srgbClr val="0000FF"/>
                </a:solidFill>
              </a:rPr>
              <a:t>	Volumes et capacités respiratoires</a:t>
            </a:r>
          </a:p>
        </p:txBody>
      </p:sp>
    </p:spTree>
    <p:extLst>
      <p:ext uri="{BB962C8B-B14F-4D97-AF65-F5344CB8AC3E}">
        <p14:creationId xmlns:p14="http://schemas.microsoft.com/office/powerpoint/2010/main" val="354005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08645" y="228691"/>
            <a:ext cx="8902700" cy="90024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defRPr>
            </a:lvl1pPr>
            <a:lvl2pPr marL="728663" indent="-342900">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eaLnBrk="0" hangingPunct="0">
              <a:spcBef>
                <a:spcPct val="50000"/>
              </a:spcBef>
            </a:pPr>
            <a:r>
              <a:rPr lang="en-US" sz="1800" dirty="0"/>
              <a:t>2.  </a:t>
            </a:r>
            <a:r>
              <a:rPr lang="fr-FR" sz="1800" u="sng" dirty="0"/>
              <a:t>Capacités respiratoires</a:t>
            </a:r>
            <a:r>
              <a:rPr lang="fr-FR" sz="1800" dirty="0"/>
              <a:t> :</a:t>
            </a:r>
          </a:p>
          <a:p>
            <a:pPr lvl="1" eaLnBrk="0" hangingPunct="0">
              <a:spcBef>
                <a:spcPct val="15000"/>
              </a:spcBef>
            </a:pPr>
            <a:r>
              <a:rPr lang="fr-FR" sz="1500" u="sng" dirty="0">
                <a:sym typeface="CommonBullets" pitchFamily="34" charset="2"/>
              </a:rPr>
              <a:t>Somme</a:t>
            </a:r>
            <a:r>
              <a:rPr lang="fr-FR" sz="1500" dirty="0">
                <a:sym typeface="CommonBullets" pitchFamily="34" charset="2"/>
              </a:rPr>
              <a:t> d’au moins 2 volumes respiratoires :</a:t>
            </a:r>
          </a:p>
          <a:p>
            <a:pPr marL="627063" lvl="1" indent="-241300" eaLnBrk="0" hangingPunct="0">
              <a:spcBef>
                <a:spcPct val="15000"/>
              </a:spcBef>
            </a:pPr>
            <a:r>
              <a:rPr lang="fr-FR" sz="1500" b="1" i="1" dirty="0">
                <a:sym typeface="CommonBullets" pitchFamily="34" charset="2"/>
              </a:rPr>
              <a:t>Capacité vitale </a:t>
            </a:r>
            <a:r>
              <a:rPr lang="fr-FR" sz="1500" b="1" dirty="0">
                <a:sym typeface="CommonBullets" pitchFamily="34" charset="2"/>
              </a:rPr>
              <a:t>:</a:t>
            </a:r>
            <a:r>
              <a:rPr lang="fr-FR" sz="1500" dirty="0">
                <a:sym typeface="CommonBullets" pitchFamily="34" charset="2"/>
              </a:rPr>
              <a:t>  quantité maximale d’air qui peut être expirée après une inspiration maximale </a:t>
            </a:r>
          </a:p>
        </p:txBody>
      </p:sp>
      <p:pic>
        <p:nvPicPr>
          <p:cNvPr id="3" name="Content Placeholder 1">
            <a:extLst>
              <a:ext uri="{FF2B5EF4-FFF2-40B4-BE49-F238E27FC236}">
                <a16:creationId xmlns:a16="http://schemas.microsoft.com/office/drawing/2014/main" id="{3F5EBCE5-5C6F-42DC-89E6-B2F390A9E579}"/>
              </a:ext>
            </a:extLst>
          </p:cNvPr>
          <p:cNvPicPr>
            <a:picLocks noChangeAspect="1"/>
          </p:cNvPicPr>
          <p:nvPr/>
        </p:nvPicPr>
        <p:blipFill rotWithShape="1">
          <a:blip r:embed="rId2">
            <a:extLst>
              <a:ext uri="{28A0092B-C50C-407E-A947-70E740481C1C}">
                <a14:useLocalDpi xmlns:a14="http://schemas.microsoft.com/office/drawing/2010/main" val="0"/>
              </a:ext>
            </a:extLst>
          </a:blip>
          <a:srcRect t="40313" b="8681"/>
          <a:stretch/>
        </p:blipFill>
        <p:spPr bwMode="auto">
          <a:xfrm>
            <a:off x="750056" y="1673170"/>
            <a:ext cx="7956337" cy="378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5">
            <a:extLst>
              <a:ext uri="{FF2B5EF4-FFF2-40B4-BE49-F238E27FC236}">
                <a16:creationId xmlns:a16="http://schemas.microsoft.com/office/drawing/2014/main" id="{A0CD4A03-AA22-4297-A827-E4B93D07C32B}"/>
              </a:ext>
            </a:extLst>
          </p:cNvPr>
          <p:cNvSpPr txBox="1">
            <a:spLocks noChangeArrowheads="1"/>
          </p:cNvSpPr>
          <p:nvPr/>
        </p:nvSpPr>
        <p:spPr bwMode="auto">
          <a:xfrm>
            <a:off x="7618712" y="6203888"/>
            <a:ext cx="113340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22.19b</a:t>
            </a:r>
          </a:p>
        </p:txBody>
      </p:sp>
      <p:sp>
        <p:nvSpPr>
          <p:cNvPr id="2" name="Oval 1">
            <a:extLst>
              <a:ext uri="{FF2B5EF4-FFF2-40B4-BE49-F238E27FC236}">
                <a16:creationId xmlns:a16="http://schemas.microsoft.com/office/drawing/2014/main" id="{39C977C4-1251-4756-9FB9-6EBB91C649DA}"/>
              </a:ext>
            </a:extLst>
          </p:cNvPr>
          <p:cNvSpPr/>
          <p:nvPr/>
        </p:nvSpPr>
        <p:spPr>
          <a:xfrm>
            <a:off x="1763485" y="4173584"/>
            <a:ext cx="1260565" cy="32004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A34A7EA8-2096-4CB3-8CC5-9DC8F95ACF77}"/>
              </a:ext>
            </a:extLst>
          </p:cNvPr>
          <p:cNvSpPr/>
          <p:nvPr/>
        </p:nvSpPr>
        <p:spPr>
          <a:xfrm>
            <a:off x="581296" y="2834641"/>
            <a:ext cx="1051561" cy="36237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226383" y="1050475"/>
            <a:ext cx="8603116" cy="2316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marL="182563" lvl="1" indent="-176213">
              <a:buFontTx/>
              <a:buChar char="•"/>
            </a:pPr>
            <a:r>
              <a:rPr lang="fr-FR" sz="1500" i="1" u="sng" dirty="0">
                <a:sym typeface="CommonBullets" pitchFamily="34" charset="2"/>
              </a:rPr>
              <a:t>Espace mort</a:t>
            </a:r>
            <a:r>
              <a:rPr lang="fr-FR" sz="1500" i="1" dirty="0">
                <a:sym typeface="CommonBullets" pitchFamily="34" charset="2"/>
              </a:rPr>
              <a:t> </a:t>
            </a:r>
            <a:r>
              <a:rPr lang="fr-FR" sz="1500" dirty="0">
                <a:sym typeface="CommonBullets" pitchFamily="34" charset="2"/>
              </a:rPr>
              <a:t>: volume d’air dans la zone de conduction, i.e. qui ne contribue pas aux échanges gazeux (~150 </a:t>
            </a:r>
            <a:r>
              <a:rPr lang="fr-FR" sz="1500" dirty="0" err="1">
                <a:sym typeface="CommonBullets" pitchFamily="34" charset="2"/>
              </a:rPr>
              <a:t>mL</a:t>
            </a:r>
            <a:r>
              <a:rPr lang="fr-FR" sz="1500" dirty="0">
                <a:sym typeface="CommonBullets" pitchFamily="34" charset="2"/>
              </a:rPr>
              <a:t> ou masse corporelle en livres) :</a:t>
            </a:r>
          </a:p>
          <a:p>
            <a:pPr marL="360363">
              <a:spcBef>
                <a:spcPts val="300"/>
              </a:spcBef>
            </a:pPr>
            <a:r>
              <a:rPr lang="fr-FR" sz="1500" b="1" dirty="0"/>
              <a:t>Volume courant (500 </a:t>
            </a:r>
            <a:r>
              <a:rPr lang="fr-FR" sz="1500" b="1" dirty="0" err="1"/>
              <a:t>mL</a:t>
            </a:r>
            <a:r>
              <a:rPr lang="fr-FR" sz="1500" b="1" dirty="0"/>
              <a:t>) = espace mort (150 </a:t>
            </a:r>
            <a:r>
              <a:rPr lang="fr-FR" sz="1500" b="1" dirty="0" err="1"/>
              <a:t>mL</a:t>
            </a:r>
            <a:r>
              <a:rPr lang="fr-FR" sz="1500" b="1" dirty="0"/>
              <a:t>) + volume alvéolaire (350 </a:t>
            </a:r>
            <a:r>
              <a:rPr lang="fr-FR" sz="1500" b="1" dirty="0" err="1"/>
              <a:t>mL</a:t>
            </a:r>
            <a:r>
              <a:rPr lang="fr-FR" sz="1500" b="1" dirty="0"/>
              <a:t>)</a:t>
            </a:r>
          </a:p>
          <a:p>
            <a:pPr marL="176213" lvl="1" indent="-176213">
              <a:spcBef>
                <a:spcPct val="50000"/>
              </a:spcBef>
              <a:buFontTx/>
              <a:buChar char="•"/>
            </a:pPr>
            <a:r>
              <a:rPr lang="fr-FR" sz="1500" i="1" u="sng" dirty="0">
                <a:sym typeface="CommonBullets" pitchFamily="34" charset="2"/>
              </a:rPr>
              <a:t>Ventilation-minute</a:t>
            </a:r>
            <a:r>
              <a:rPr lang="fr-FR" sz="1500" i="1" dirty="0">
                <a:sym typeface="CommonBullets" pitchFamily="34" charset="2"/>
              </a:rPr>
              <a:t> </a:t>
            </a:r>
            <a:r>
              <a:rPr lang="fr-FR" sz="1500" dirty="0">
                <a:sym typeface="CommonBullets" pitchFamily="34" charset="2"/>
              </a:rPr>
              <a:t>: quantité totale de gaz inspiré et expiré en une minute.</a:t>
            </a:r>
          </a:p>
          <a:p>
            <a:pPr marL="358775" lvl="2">
              <a:spcBef>
                <a:spcPts val="300"/>
              </a:spcBef>
            </a:pPr>
            <a:r>
              <a:rPr lang="fr-FR" sz="1500" b="1" dirty="0">
                <a:sym typeface="CommonBullets" pitchFamily="34" charset="2"/>
              </a:rPr>
              <a:t>Ventilation minute = volume</a:t>
            </a:r>
            <a:r>
              <a:rPr lang="fr-FR" sz="1500" b="1" dirty="0">
                <a:cs typeface="Arial" charset="0"/>
                <a:sym typeface="CommonBullets" pitchFamily="34" charset="2"/>
              </a:rPr>
              <a:t> courant x fréquence respiratoire</a:t>
            </a:r>
          </a:p>
          <a:p>
            <a:pPr marL="176213" lvl="1" indent="-176213">
              <a:spcBef>
                <a:spcPct val="50000"/>
              </a:spcBef>
              <a:buFontTx/>
              <a:buChar char="•"/>
            </a:pPr>
            <a:r>
              <a:rPr lang="fr-FR" sz="1500" i="1" u="sng" dirty="0">
                <a:cs typeface="Arial" charset="0"/>
                <a:sym typeface="CommonBullets" pitchFamily="34" charset="2"/>
              </a:rPr>
              <a:t>Ventilation alvéolaire</a:t>
            </a:r>
            <a:r>
              <a:rPr lang="fr-FR" sz="1500" i="1" dirty="0">
                <a:cs typeface="Arial" charset="0"/>
                <a:sym typeface="CommonBullets" pitchFamily="34" charset="2"/>
              </a:rPr>
              <a:t> </a:t>
            </a:r>
            <a:r>
              <a:rPr lang="fr-FR" sz="1500" dirty="0">
                <a:cs typeface="Arial" charset="0"/>
                <a:sym typeface="CommonBullets" pitchFamily="34" charset="2"/>
              </a:rPr>
              <a:t>:</a:t>
            </a:r>
            <a:r>
              <a:rPr lang="fr-FR" sz="1500" b="1" dirty="0">
                <a:cs typeface="Arial" charset="0"/>
                <a:sym typeface="CommonBullets" pitchFamily="34" charset="2"/>
              </a:rPr>
              <a:t> </a:t>
            </a:r>
            <a:r>
              <a:rPr lang="fr-FR" sz="1500" dirty="0">
                <a:cs typeface="Arial" charset="0"/>
                <a:sym typeface="CommonBullets" pitchFamily="34" charset="2"/>
              </a:rPr>
              <a:t>fraction de la ventilation minute qui contribue aux échanges gazeux.</a:t>
            </a:r>
          </a:p>
          <a:p>
            <a:pPr marL="355600" lvl="1" indent="-176213">
              <a:spcBef>
                <a:spcPts val="300"/>
              </a:spcBef>
            </a:pPr>
            <a:r>
              <a:rPr lang="fr-FR" sz="1500" dirty="0">
                <a:cs typeface="Arial" charset="0"/>
                <a:sym typeface="CommonBullets" pitchFamily="34" charset="2"/>
              </a:rPr>
              <a:t>	</a:t>
            </a:r>
            <a:r>
              <a:rPr lang="fr-FR" sz="1500" b="1" dirty="0">
                <a:cs typeface="Arial" charset="0"/>
                <a:sym typeface="CommonBullets" pitchFamily="34" charset="2"/>
              </a:rPr>
              <a:t>Ventilation alvéolaire = (Volume courant – Espace mort) x fréquence respiratoire</a:t>
            </a:r>
          </a:p>
          <a:p>
            <a:pPr marL="0" lvl="1">
              <a:spcBef>
                <a:spcPts val="600"/>
              </a:spcBef>
            </a:pPr>
            <a:r>
              <a:rPr lang="fr-FR" sz="1600" dirty="0">
                <a:sym typeface="CommonBullets" pitchFamily="34" charset="2"/>
              </a:rPr>
              <a:t>Exemples :</a:t>
            </a:r>
          </a:p>
        </p:txBody>
      </p:sp>
      <p:sp>
        <p:nvSpPr>
          <p:cNvPr id="115715" name="Rectangle 3"/>
          <p:cNvSpPr>
            <a:spLocks noChangeArrowheads="1"/>
          </p:cNvSpPr>
          <p:nvPr/>
        </p:nvSpPr>
        <p:spPr bwMode="auto">
          <a:xfrm>
            <a:off x="214313" y="208851"/>
            <a:ext cx="8537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623888" indent="-623888"/>
            <a:r>
              <a:rPr lang="en-US" sz="2400" b="1" dirty="0">
                <a:solidFill>
                  <a:srgbClr val="0000FF"/>
                </a:solidFill>
              </a:rPr>
              <a:t>8.9	</a:t>
            </a:r>
            <a:r>
              <a:rPr lang="fr-FR" sz="2400" b="1" dirty="0">
                <a:solidFill>
                  <a:srgbClr val="0000FF"/>
                </a:solidFill>
              </a:rPr>
              <a:t>Définir espace mort, ventilation-minute et ventilation alvéolaire</a:t>
            </a:r>
          </a:p>
        </p:txBody>
      </p:sp>
      <p:sp>
        <p:nvSpPr>
          <p:cNvPr id="5" name="TextBox 4"/>
          <p:cNvSpPr txBox="1"/>
          <p:nvPr/>
        </p:nvSpPr>
        <p:spPr>
          <a:xfrm>
            <a:off x="226383" y="5915352"/>
            <a:ext cx="8537575" cy="323165"/>
          </a:xfrm>
          <a:prstGeom prst="rect">
            <a:avLst/>
          </a:prstGeom>
          <a:noFill/>
          <a:ln>
            <a:solidFill>
              <a:srgbClr val="FF0000"/>
            </a:solidFill>
          </a:ln>
        </p:spPr>
        <p:txBody>
          <a:bodyPr wrap="square" rtlCol="0">
            <a:spAutoFit/>
          </a:bodyPr>
          <a:lstStyle/>
          <a:p>
            <a:pPr marL="0" lvl="1" algn="ctr">
              <a:spcBef>
                <a:spcPts val="0"/>
              </a:spcBef>
            </a:pPr>
            <a:r>
              <a:rPr lang="fr-FR" sz="1500" dirty="0">
                <a:solidFill>
                  <a:srgbClr val="FF0000"/>
                </a:solidFill>
                <a:latin typeface="Calibri" panose="020F0502020204030204" pitchFamily="34" charset="0"/>
                <a:cs typeface="Calibri" panose="020F0502020204030204" pitchFamily="34" charset="0"/>
                <a:sym typeface="CommonBullets" pitchFamily="34" charset="2"/>
              </a:rPr>
              <a:t>Conclusion: est-il plus efficace de respirer rapidement et superficiellement ou lentement et profondément ? </a:t>
            </a:r>
          </a:p>
        </p:txBody>
      </p:sp>
      <p:pic>
        <p:nvPicPr>
          <p:cNvPr id="6" name="Content Placeholder 1">
            <a:extLst>
              <a:ext uri="{FF2B5EF4-FFF2-40B4-BE49-F238E27FC236}">
                <a16:creationId xmlns:a16="http://schemas.microsoft.com/office/drawing/2014/main" id="{24A21010-739E-47F3-B584-D660900620BF}"/>
              </a:ext>
            </a:extLst>
          </p:cNvPr>
          <p:cNvPicPr>
            <a:picLocks noChangeAspect="1"/>
          </p:cNvPicPr>
          <p:nvPr/>
        </p:nvPicPr>
        <p:blipFill rotWithShape="1">
          <a:blip r:embed="rId3">
            <a:extLst>
              <a:ext uri="{28A0092B-C50C-407E-A947-70E740481C1C}">
                <a14:useLocalDpi xmlns:a14="http://schemas.microsoft.com/office/drawing/2010/main" val="0"/>
              </a:ext>
            </a:extLst>
          </a:blip>
          <a:srcRect b="8776"/>
          <a:stretch/>
        </p:blipFill>
        <p:spPr bwMode="auto">
          <a:xfrm>
            <a:off x="475880" y="3366494"/>
            <a:ext cx="8104121" cy="24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95545" y="1080684"/>
            <a:ext cx="9003710"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2109788" indent="-609600">
              <a:defRPr>
                <a:solidFill>
                  <a:schemeClr val="tx1"/>
                </a:solidFill>
                <a:latin typeface="Arial" charset="0"/>
              </a:defRPr>
            </a:lvl3pPr>
            <a:lvl4pPr marL="2898775" indent="-609600">
              <a:defRPr>
                <a:solidFill>
                  <a:schemeClr val="tx1"/>
                </a:solidFill>
                <a:latin typeface="Arial" charset="0"/>
              </a:defRPr>
            </a:lvl4pPr>
            <a:lvl5pPr marL="3687763" indent="-609600">
              <a:defRPr>
                <a:solidFill>
                  <a:schemeClr val="tx1"/>
                </a:solidFill>
                <a:latin typeface="Arial" charset="0"/>
              </a:defRPr>
            </a:lvl5pPr>
            <a:lvl6pPr marL="4144963" indent="-609600" fontAlgn="base">
              <a:spcBef>
                <a:spcPct val="0"/>
              </a:spcBef>
              <a:spcAft>
                <a:spcPct val="0"/>
              </a:spcAft>
              <a:defRPr>
                <a:solidFill>
                  <a:schemeClr val="tx1"/>
                </a:solidFill>
                <a:latin typeface="Arial" charset="0"/>
              </a:defRPr>
            </a:lvl6pPr>
            <a:lvl7pPr marL="4602163" indent="-609600" fontAlgn="base">
              <a:spcBef>
                <a:spcPct val="0"/>
              </a:spcBef>
              <a:spcAft>
                <a:spcPct val="0"/>
              </a:spcAft>
              <a:defRPr>
                <a:solidFill>
                  <a:schemeClr val="tx1"/>
                </a:solidFill>
                <a:latin typeface="Arial" charset="0"/>
              </a:defRPr>
            </a:lvl7pPr>
            <a:lvl8pPr marL="5059363" indent="-609600" fontAlgn="base">
              <a:spcBef>
                <a:spcPct val="0"/>
              </a:spcBef>
              <a:spcAft>
                <a:spcPct val="0"/>
              </a:spcAft>
              <a:defRPr>
                <a:solidFill>
                  <a:schemeClr val="tx1"/>
                </a:solidFill>
                <a:latin typeface="Arial" charset="0"/>
              </a:defRPr>
            </a:lvl8pPr>
            <a:lvl9pPr marL="5516563" indent="-609600" fontAlgn="base">
              <a:spcBef>
                <a:spcPct val="0"/>
              </a:spcBef>
              <a:spcAft>
                <a:spcPct val="0"/>
              </a:spcAft>
              <a:defRPr>
                <a:solidFill>
                  <a:schemeClr val="tx1"/>
                </a:solidFill>
                <a:latin typeface="Arial" charset="0"/>
              </a:defRPr>
            </a:lvl9pPr>
          </a:lstStyle>
          <a:p>
            <a:pPr eaLnBrk="0" hangingPunct="0"/>
            <a:r>
              <a:rPr lang="fr-FR" sz="1800" b="1" dirty="0"/>
              <a:t>Loi des pressions partielles de Dalton :</a:t>
            </a:r>
          </a:p>
          <a:p>
            <a:pPr marL="1588" lvl="1" indent="-1588" eaLnBrk="0" hangingPunct="0">
              <a:spcBef>
                <a:spcPts val="600"/>
              </a:spcBef>
            </a:pPr>
            <a:r>
              <a:rPr lang="fr-FR" sz="1600" b="1" i="1" dirty="0"/>
              <a:t>La pression totale exercée par un mélange gazeux = somme des pressions exercées par chacun des gaz (“pressions partielles”).</a:t>
            </a:r>
          </a:p>
          <a:p>
            <a:pPr marL="268288" lvl="1" indent="-268288" eaLnBrk="0" hangingPunct="0">
              <a:spcBef>
                <a:spcPts val="600"/>
              </a:spcBef>
            </a:pPr>
            <a:r>
              <a:rPr lang="fr-FR" sz="1600" dirty="0">
                <a:sym typeface="Symbol" pitchFamily="18" charset="2"/>
              </a:rPr>
              <a:t> 	La pression partielle de chaque</a:t>
            </a:r>
            <a:r>
              <a:rPr lang="fr-FR" sz="1600" dirty="0"/>
              <a:t> gaz est directement proportionnelle à son % dans le mélange.</a:t>
            </a:r>
          </a:p>
          <a:p>
            <a:pPr eaLnBrk="0" hangingPunct="0">
              <a:spcBef>
                <a:spcPct val="25000"/>
              </a:spcBef>
            </a:pPr>
            <a:r>
              <a:rPr lang="fr-FR" sz="1600" dirty="0"/>
              <a:t>(Les pressions partielles des différents gaz sont exprimées par les symboles  P</a:t>
            </a:r>
            <a:r>
              <a:rPr lang="fr-FR" sz="1400" dirty="0"/>
              <a:t>O</a:t>
            </a:r>
            <a:r>
              <a:rPr lang="fr-FR" sz="1400" baseline="-25000" dirty="0"/>
              <a:t>2</a:t>
            </a:r>
            <a:r>
              <a:rPr lang="fr-FR" sz="1600" dirty="0"/>
              <a:t>, P</a:t>
            </a:r>
            <a:r>
              <a:rPr lang="fr-FR" sz="1400" dirty="0"/>
              <a:t>CO</a:t>
            </a:r>
            <a:r>
              <a:rPr lang="fr-FR" sz="1400" baseline="-25000" dirty="0"/>
              <a:t>2</a:t>
            </a:r>
            <a:r>
              <a:rPr lang="fr-FR" sz="1600" dirty="0"/>
              <a:t>, </a:t>
            </a:r>
            <a:r>
              <a:rPr lang="fr-FR" sz="1600" dirty="0" err="1"/>
              <a:t>etc</a:t>
            </a:r>
            <a:r>
              <a:rPr lang="fr-FR" sz="1600" dirty="0"/>
              <a:t>…)</a:t>
            </a:r>
          </a:p>
        </p:txBody>
      </p:sp>
      <p:sp>
        <p:nvSpPr>
          <p:cNvPr id="116739" name="Text Box 3"/>
          <p:cNvSpPr txBox="1">
            <a:spLocks noChangeArrowheads="1"/>
          </p:cNvSpPr>
          <p:nvPr/>
        </p:nvSpPr>
        <p:spPr bwMode="auto">
          <a:xfrm>
            <a:off x="214313" y="192088"/>
            <a:ext cx="876617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a:solidFill>
                  <a:schemeClr val="tx1"/>
                </a:solidFill>
                <a:latin typeface="Arial" charset="0"/>
              </a:defRPr>
            </a:lvl1pPr>
            <a:lvl2pPr marL="1512888" indent="-609600">
              <a:defRPr>
                <a:solidFill>
                  <a:schemeClr val="tx1"/>
                </a:solidFill>
                <a:latin typeface="Arial" charset="0"/>
              </a:defRPr>
            </a:lvl2pPr>
            <a:lvl3pPr marL="2301875" indent="-609600">
              <a:defRPr>
                <a:solidFill>
                  <a:schemeClr val="tx1"/>
                </a:solidFill>
                <a:latin typeface="Arial" charset="0"/>
              </a:defRPr>
            </a:lvl3pPr>
            <a:lvl4pPr marL="3090863" indent="-609600">
              <a:defRPr>
                <a:solidFill>
                  <a:schemeClr val="tx1"/>
                </a:solidFill>
                <a:latin typeface="Arial" charset="0"/>
              </a:defRPr>
            </a:lvl4pPr>
            <a:lvl5pPr marL="3879850" indent="-609600">
              <a:defRPr>
                <a:solidFill>
                  <a:schemeClr val="tx1"/>
                </a:solidFill>
                <a:latin typeface="Arial" charset="0"/>
              </a:defRPr>
            </a:lvl5pPr>
            <a:lvl6pPr marL="4337050" indent="-609600" fontAlgn="base">
              <a:spcBef>
                <a:spcPct val="0"/>
              </a:spcBef>
              <a:spcAft>
                <a:spcPct val="0"/>
              </a:spcAft>
              <a:defRPr>
                <a:solidFill>
                  <a:schemeClr val="tx1"/>
                </a:solidFill>
                <a:latin typeface="Arial" charset="0"/>
              </a:defRPr>
            </a:lvl6pPr>
            <a:lvl7pPr marL="4794250" indent="-609600" fontAlgn="base">
              <a:spcBef>
                <a:spcPct val="0"/>
              </a:spcBef>
              <a:spcAft>
                <a:spcPct val="0"/>
              </a:spcAft>
              <a:defRPr>
                <a:solidFill>
                  <a:schemeClr val="tx1"/>
                </a:solidFill>
                <a:latin typeface="Arial" charset="0"/>
              </a:defRPr>
            </a:lvl7pPr>
            <a:lvl8pPr marL="5251450" indent="-609600" fontAlgn="base">
              <a:spcBef>
                <a:spcPct val="0"/>
              </a:spcBef>
              <a:spcAft>
                <a:spcPct val="0"/>
              </a:spcAft>
              <a:defRPr>
                <a:solidFill>
                  <a:schemeClr val="tx1"/>
                </a:solidFill>
                <a:latin typeface="Arial" charset="0"/>
              </a:defRPr>
            </a:lvl8pPr>
            <a:lvl9pPr marL="5708650" indent="-609600"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8.10	Énoncer la loi de Dalton et l’appliquer pour décrire la composition de l’atmosphère et des gaz alvéolaires</a:t>
            </a: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557" y="2961652"/>
            <a:ext cx="8394129" cy="24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46241" y="256086"/>
            <a:ext cx="8621712" cy="284693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36575" indent="-3571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sz="1800" b="1" dirty="0"/>
              <a:t>Composition des gaz alvéolaires</a:t>
            </a:r>
          </a:p>
          <a:p>
            <a:pPr eaLnBrk="0" hangingPunct="0">
              <a:spcBef>
                <a:spcPct val="20000"/>
              </a:spcBef>
            </a:pPr>
            <a:r>
              <a:rPr lang="fr-FR" sz="1600" dirty="0"/>
              <a:t>Différents de l’atmosphère (dans les alvéoles : </a:t>
            </a:r>
            <a:r>
              <a:rPr lang="fr-FR" sz="1600" b="1" dirty="0"/>
              <a:t>plus</a:t>
            </a:r>
            <a:r>
              <a:rPr lang="fr-FR" sz="1600" b="1" dirty="0">
                <a:solidFill>
                  <a:srgbClr val="990033"/>
                </a:solidFill>
              </a:rPr>
              <a:t> </a:t>
            </a:r>
            <a:r>
              <a:rPr lang="fr-FR" sz="1600" dirty="0"/>
              <a:t>de CO</a:t>
            </a:r>
            <a:r>
              <a:rPr lang="fr-FR" sz="1600" baseline="-25000" dirty="0"/>
              <a:t>2</a:t>
            </a:r>
            <a:r>
              <a:rPr lang="fr-FR" sz="1600" dirty="0"/>
              <a:t> et d’H</a:t>
            </a:r>
            <a:r>
              <a:rPr lang="fr-FR" sz="1600" baseline="-25000" dirty="0"/>
              <a:t>2</a:t>
            </a:r>
            <a:r>
              <a:rPr lang="fr-FR" sz="1600" dirty="0"/>
              <a:t>O, </a:t>
            </a:r>
            <a:r>
              <a:rPr lang="fr-FR" sz="1600" b="1" dirty="0"/>
              <a:t>moins</a:t>
            </a:r>
            <a:r>
              <a:rPr lang="fr-FR" sz="1600" dirty="0"/>
              <a:t> d’O</a:t>
            </a:r>
            <a:r>
              <a:rPr lang="fr-FR" sz="1600" baseline="-25000" dirty="0"/>
              <a:t>2</a:t>
            </a:r>
            <a:r>
              <a:rPr lang="fr-FR" sz="1600" dirty="0"/>
              <a:t>)</a:t>
            </a:r>
          </a:p>
          <a:p>
            <a:pPr eaLnBrk="0" hangingPunct="0">
              <a:spcBef>
                <a:spcPct val="20000"/>
              </a:spcBef>
            </a:pPr>
            <a:r>
              <a:rPr lang="fr-FR" sz="1600" dirty="0"/>
              <a:t>•  Ces différences sont dues à : </a:t>
            </a:r>
          </a:p>
          <a:p>
            <a:pPr lvl="1" eaLnBrk="0" hangingPunct="0">
              <a:spcBef>
                <a:spcPct val="20000"/>
              </a:spcBef>
            </a:pPr>
            <a:r>
              <a:rPr lang="fr-FR" sz="1600" dirty="0"/>
              <a:t>(i)  Échanges gazeux dans les poumons (l’O</a:t>
            </a:r>
            <a:r>
              <a:rPr lang="fr-FR" sz="1600" baseline="-25000" dirty="0"/>
              <a:t>2</a:t>
            </a:r>
            <a:r>
              <a:rPr lang="fr-FR" sz="1600" dirty="0"/>
              <a:t> diffuse dans le sang alors que le  CO</a:t>
            </a:r>
            <a:r>
              <a:rPr lang="fr-FR" sz="1600" baseline="-25000" dirty="0"/>
              <a:t>2 </a:t>
            </a:r>
            <a:r>
              <a:rPr lang="fr-FR" sz="1600" dirty="0"/>
              <a:t>passe du sang aux alvéoles)</a:t>
            </a:r>
          </a:p>
          <a:p>
            <a:pPr lvl="1" eaLnBrk="0" hangingPunct="0">
              <a:spcBef>
                <a:spcPct val="20000"/>
              </a:spcBef>
            </a:pPr>
            <a:r>
              <a:rPr lang="fr-FR" sz="1600" dirty="0"/>
              <a:t>(ii)  L’humidification de l’air dans les voies respiratoires</a:t>
            </a:r>
          </a:p>
          <a:p>
            <a:pPr lvl="1" eaLnBrk="0" hangingPunct="0">
              <a:spcBef>
                <a:spcPct val="20000"/>
              </a:spcBef>
            </a:pPr>
            <a:r>
              <a:rPr lang="fr-FR" sz="1600" dirty="0"/>
              <a:t>(iii) Le mélange de l’air des alvéoles avec celui de l’espace mort</a:t>
            </a:r>
          </a:p>
          <a:p>
            <a:pPr marL="534988" indent="-534988" eaLnBrk="0" hangingPunct="0">
              <a:spcBef>
                <a:spcPts val="1800"/>
              </a:spcBef>
            </a:pPr>
            <a:r>
              <a:rPr lang="fr-FR" sz="1500" dirty="0">
                <a:solidFill>
                  <a:srgbClr val="FF0000"/>
                </a:solidFill>
                <a:latin typeface="Calibri" panose="020F0502020204030204" pitchFamily="34" charset="0"/>
                <a:cs typeface="Calibri" panose="020F0502020204030204" pitchFamily="34" charset="0"/>
              </a:rPr>
              <a:t>Note :	une respiration plus profonde et plus rapide augmenterait la PO</a:t>
            </a:r>
            <a:r>
              <a:rPr lang="fr-FR" sz="1500" baseline="-25000" dirty="0">
                <a:solidFill>
                  <a:srgbClr val="FF0000"/>
                </a:solidFill>
                <a:latin typeface="Calibri" panose="020F0502020204030204" pitchFamily="34" charset="0"/>
                <a:cs typeface="Calibri" panose="020F0502020204030204" pitchFamily="34" charset="0"/>
              </a:rPr>
              <a:t>2</a:t>
            </a:r>
            <a:r>
              <a:rPr lang="fr-FR" sz="1500" dirty="0">
                <a:solidFill>
                  <a:srgbClr val="FF0000"/>
                </a:solidFill>
                <a:latin typeface="Calibri" panose="020F0502020204030204" pitchFamily="34" charset="0"/>
                <a:cs typeface="Calibri" panose="020F0502020204030204" pitchFamily="34" charset="0"/>
              </a:rPr>
              <a:t> et diminuerait la PCO</a:t>
            </a:r>
            <a:r>
              <a:rPr lang="fr-FR" sz="1500" baseline="-25000" dirty="0">
                <a:solidFill>
                  <a:srgbClr val="FF0000"/>
                </a:solidFill>
                <a:latin typeface="Calibri" panose="020F0502020204030204" pitchFamily="34" charset="0"/>
                <a:cs typeface="Calibri" panose="020F0502020204030204" pitchFamily="34" charset="0"/>
              </a:rPr>
              <a:t>2</a:t>
            </a:r>
            <a:r>
              <a:rPr lang="fr-FR" sz="1500" dirty="0">
                <a:solidFill>
                  <a:srgbClr val="FF0000"/>
                </a:solidFill>
                <a:latin typeface="Calibri" panose="020F0502020204030204" pitchFamily="34" charset="0"/>
                <a:cs typeface="Calibri" panose="020F0502020204030204" pitchFamily="34" charset="0"/>
              </a:rPr>
              <a:t> dans les alvéoles, pourquoi ?</a:t>
            </a:r>
            <a:endParaRPr lang="fr-FR" sz="1500" b="1" u="sng" dirty="0">
              <a:solidFill>
                <a:srgbClr val="FF0000"/>
              </a:solidFill>
              <a:latin typeface="Calibri" panose="020F0502020204030204" pitchFamily="34" charset="0"/>
              <a:cs typeface="Calibri" panose="020F0502020204030204" pitchFamily="34" charset="0"/>
            </a:endParaRPr>
          </a:p>
        </p:txBody>
      </p:sp>
      <p:sp>
        <p:nvSpPr>
          <p:cNvPr id="117763" name="Text Box 3"/>
          <p:cNvSpPr txBox="1">
            <a:spLocks noChangeArrowheads="1"/>
          </p:cNvSpPr>
          <p:nvPr/>
        </p:nvSpPr>
        <p:spPr bwMode="auto">
          <a:xfrm>
            <a:off x="214894" y="3297781"/>
            <a:ext cx="6821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01788" indent="-609600">
              <a:defRPr>
                <a:solidFill>
                  <a:schemeClr val="tx1"/>
                </a:solidFill>
                <a:latin typeface="Arial" charset="0"/>
              </a:defRPr>
            </a:lvl2pPr>
            <a:lvl3pPr marL="2390775" indent="-609600">
              <a:defRPr>
                <a:solidFill>
                  <a:schemeClr val="tx1"/>
                </a:solidFill>
                <a:latin typeface="Arial" charset="0"/>
              </a:defRPr>
            </a:lvl3pPr>
            <a:lvl4pPr marL="3179763" indent="-609600">
              <a:defRPr>
                <a:solidFill>
                  <a:schemeClr val="tx1"/>
                </a:solidFill>
                <a:latin typeface="Arial" charset="0"/>
              </a:defRPr>
            </a:lvl4pPr>
            <a:lvl5pPr marL="3968750" indent="-609600">
              <a:defRPr>
                <a:solidFill>
                  <a:schemeClr val="tx1"/>
                </a:solidFill>
                <a:latin typeface="Arial" charset="0"/>
              </a:defRPr>
            </a:lvl5pPr>
            <a:lvl6pPr marL="4425950" indent="-609600" fontAlgn="base">
              <a:spcBef>
                <a:spcPct val="0"/>
              </a:spcBef>
              <a:spcAft>
                <a:spcPct val="0"/>
              </a:spcAft>
              <a:defRPr>
                <a:solidFill>
                  <a:schemeClr val="tx1"/>
                </a:solidFill>
                <a:latin typeface="Arial" charset="0"/>
              </a:defRPr>
            </a:lvl6pPr>
            <a:lvl7pPr marL="4883150" indent="-609600" fontAlgn="base">
              <a:spcBef>
                <a:spcPct val="0"/>
              </a:spcBef>
              <a:spcAft>
                <a:spcPct val="0"/>
              </a:spcAft>
              <a:defRPr>
                <a:solidFill>
                  <a:schemeClr val="tx1"/>
                </a:solidFill>
                <a:latin typeface="Arial" charset="0"/>
              </a:defRPr>
            </a:lvl7pPr>
            <a:lvl8pPr marL="5340350" indent="-609600" fontAlgn="base">
              <a:spcBef>
                <a:spcPct val="0"/>
              </a:spcBef>
              <a:spcAft>
                <a:spcPct val="0"/>
              </a:spcAft>
              <a:defRPr>
                <a:solidFill>
                  <a:schemeClr val="tx1"/>
                </a:solidFill>
                <a:latin typeface="Arial" charset="0"/>
              </a:defRPr>
            </a:lvl8pPr>
            <a:lvl9pPr marL="5797550" indent="-609600" fontAlgn="base">
              <a:spcBef>
                <a:spcPct val="0"/>
              </a:spcBef>
              <a:spcAft>
                <a:spcPct val="0"/>
              </a:spcAft>
              <a:defRPr>
                <a:solidFill>
                  <a:schemeClr val="tx1"/>
                </a:solidFill>
                <a:latin typeface="Arial" charset="0"/>
              </a:defRPr>
            </a:lvl9pPr>
          </a:lstStyle>
          <a:p>
            <a:pPr marL="719138" indent="-719138" eaLnBrk="0" hangingPunct="0"/>
            <a:r>
              <a:rPr lang="fr-FR" sz="2400" b="1" dirty="0">
                <a:solidFill>
                  <a:srgbClr val="0000FF"/>
                </a:solidFill>
              </a:rPr>
              <a:t>8.11	Échange gazeux à l’interface air-liquide</a:t>
            </a:r>
          </a:p>
        </p:txBody>
      </p:sp>
      <p:sp>
        <p:nvSpPr>
          <p:cNvPr id="117764" name="Text Box 4"/>
          <p:cNvSpPr txBox="1">
            <a:spLocks noChangeArrowheads="1"/>
          </p:cNvSpPr>
          <p:nvPr/>
        </p:nvSpPr>
        <p:spPr bwMode="auto">
          <a:xfrm>
            <a:off x="214894" y="3759422"/>
            <a:ext cx="8684407" cy="2868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804863" indent="-269875">
              <a:defRPr>
                <a:solidFill>
                  <a:schemeClr val="tx1"/>
                </a:solidFill>
                <a:latin typeface="Arial" charset="0"/>
              </a:defRPr>
            </a:lvl3pPr>
            <a:lvl4pPr marL="2898775" indent="-609600">
              <a:defRPr>
                <a:solidFill>
                  <a:schemeClr val="tx1"/>
                </a:solidFill>
                <a:latin typeface="Arial" charset="0"/>
              </a:defRPr>
            </a:lvl4pPr>
            <a:lvl5pPr marL="3687763" indent="-609600">
              <a:defRPr>
                <a:solidFill>
                  <a:schemeClr val="tx1"/>
                </a:solidFill>
                <a:latin typeface="Arial" charset="0"/>
              </a:defRPr>
            </a:lvl5pPr>
            <a:lvl6pPr marL="4144963" indent="-609600" fontAlgn="base">
              <a:spcBef>
                <a:spcPct val="0"/>
              </a:spcBef>
              <a:spcAft>
                <a:spcPct val="0"/>
              </a:spcAft>
              <a:defRPr>
                <a:solidFill>
                  <a:schemeClr val="tx1"/>
                </a:solidFill>
                <a:latin typeface="Arial" charset="0"/>
              </a:defRPr>
            </a:lvl6pPr>
            <a:lvl7pPr marL="4602163" indent="-609600" fontAlgn="base">
              <a:spcBef>
                <a:spcPct val="0"/>
              </a:spcBef>
              <a:spcAft>
                <a:spcPct val="0"/>
              </a:spcAft>
              <a:defRPr>
                <a:solidFill>
                  <a:schemeClr val="tx1"/>
                </a:solidFill>
                <a:latin typeface="Arial" charset="0"/>
              </a:defRPr>
            </a:lvl7pPr>
            <a:lvl8pPr marL="5059363" indent="-609600" fontAlgn="base">
              <a:spcBef>
                <a:spcPct val="0"/>
              </a:spcBef>
              <a:spcAft>
                <a:spcPct val="0"/>
              </a:spcAft>
              <a:defRPr>
                <a:solidFill>
                  <a:schemeClr val="tx1"/>
                </a:solidFill>
                <a:latin typeface="Arial" charset="0"/>
              </a:defRPr>
            </a:lvl8pPr>
            <a:lvl9pPr marL="5516563" indent="-609600" fontAlgn="base">
              <a:spcBef>
                <a:spcPct val="0"/>
              </a:spcBef>
              <a:spcAft>
                <a:spcPct val="0"/>
              </a:spcAft>
              <a:defRPr>
                <a:solidFill>
                  <a:schemeClr val="tx1"/>
                </a:solidFill>
                <a:latin typeface="Arial" charset="0"/>
              </a:defRPr>
            </a:lvl9pPr>
          </a:lstStyle>
          <a:p>
            <a:pPr eaLnBrk="0" hangingPunct="0"/>
            <a:r>
              <a:rPr lang="fr-FR" sz="1800" b="1" dirty="0"/>
              <a:t>Loi de Henry :</a:t>
            </a:r>
          </a:p>
          <a:p>
            <a:pPr eaLnBrk="0" hangingPunct="0">
              <a:spcBef>
                <a:spcPts val="0"/>
              </a:spcBef>
            </a:pPr>
            <a:r>
              <a:rPr lang="fr-FR" sz="1600" dirty="0"/>
              <a:t>Quand un mélange gazeux est en contact avec un liquide, la concentration de chacun des gaz dans le liquide est proportionnelle à sa pression partielle</a:t>
            </a:r>
          </a:p>
          <a:p>
            <a:pPr marL="0" lvl="1" indent="0" eaLnBrk="0" hangingPunct="0">
              <a:spcBef>
                <a:spcPts val="600"/>
              </a:spcBef>
            </a:pPr>
            <a:r>
              <a:rPr lang="fr-FR" sz="1600" dirty="0"/>
              <a:t>Ex. : si l’air est en contact avec l’eau: </a:t>
            </a:r>
            <a:r>
              <a:rPr lang="fr-FR" sz="1600" dirty="0">
                <a:cs typeface="Arial" charset="0"/>
              </a:rPr>
              <a:t>[O</a:t>
            </a:r>
            <a:r>
              <a:rPr lang="fr-FR" sz="1600" baseline="-25000" dirty="0">
                <a:cs typeface="Arial" charset="0"/>
              </a:rPr>
              <a:t>2</a:t>
            </a:r>
            <a:r>
              <a:rPr lang="fr-FR" sz="1600" dirty="0">
                <a:cs typeface="Arial" charset="0"/>
              </a:rPr>
              <a:t>]</a:t>
            </a:r>
            <a:r>
              <a:rPr lang="fr-FR" sz="1600" baseline="-25000" dirty="0">
                <a:cs typeface="Arial" charset="0"/>
              </a:rPr>
              <a:t>eau </a:t>
            </a:r>
            <a:r>
              <a:rPr lang="fr-FR" sz="1600" dirty="0">
                <a:cs typeface="Arial" charset="0"/>
              </a:rPr>
              <a:t>= s x </a:t>
            </a:r>
            <a:r>
              <a:rPr lang="fr-FR" sz="1600" dirty="0"/>
              <a:t>P</a:t>
            </a:r>
            <a:r>
              <a:rPr lang="fr-FR" sz="1400" dirty="0"/>
              <a:t>O</a:t>
            </a:r>
            <a:r>
              <a:rPr lang="fr-FR" sz="1600" baseline="-25000" dirty="0"/>
              <a:t>2</a:t>
            </a:r>
            <a:r>
              <a:rPr lang="fr-FR" sz="1600" dirty="0"/>
              <a:t> </a:t>
            </a:r>
          </a:p>
          <a:p>
            <a:pPr lvl="1" eaLnBrk="0" hangingPunct="0"/>
            <a:r>
              <a:rPr lang="fr-FR" sz="1600" dirty="0"/>
              <a:t>    (La constante de proportionnalité, </a:t>
            </a:r>
            <a:r>
              <a:rPr lang="fr-FR" sz="1600" i="1" dirty="0"/>
              <a:t>s</a:t>
            </a:r>
            <a:r>
              <a:rPr lang="fr-FR" sz="1600" dirty="0"/>
              <a:t>, est appelée </a:t>
            </a:r>
            <a:r>
              <a:rPr lang="fr-FR" sz="1600" b="1" i="1" dirty="0"/>
              <a:t>constante de solubilité</a:t>
            </a:r>
            <a:r>
              <a:rPr lang="fr-FR" sz="1600" dirty="0"/>
              <a:t>)</a:t>
            </a:r>
          </a:p>
          <a:p>
            <a:pPr marL="180975" lvl="1" indent="-180975" eaLnBrk="0" hangingPunct="0">
              <a:spcBef>
                <a:spcPct val="40000"/>
              </a:spcBef>
              <a:buFontTx/>
              <a:buChar char="•"/>
            </a:pPr>
            <a:r>
              <a:rPr lang="fr-FR" sz="1600" dirty="0"/>
              <a:t>Un corollaire de la loi de Henry :</a:t>
            </a:r>
          </a:p>
          <a:p>
            <a:pPr marL="180975" lvl="1" indent="-1588" eaLnBrk="0" hangingPunct="0"/>
            <a:r>
              <a:rPr lang="fr-FR" sz="1600" dirty="0"/>
              <a:t>À l’équilibre, les gaz dissous dans un liquide exercent la même pression que dans la phase gazeuse.</a:t>
            </a:r>
          </a:p>
          <a:p>
            <a:pPr marL="180975" lvl="1" indent="-1588" eaLnBrk="0" hangingPunct="0"/>
            <a:r>
              <a:rPr lang="fr-FR" sz="1600" dirty="0"/>
              <a:t>	(Les pressions partielles des gaz dissous sont symbolisées de la même façon que pour les pressions partielles dans les mélanges gazeux;  i.e. P</a:t>
            </a:r>
            <a:r>
              <a:rPr lang="fr-FR" sz="1400" dirty="0"/>
              <a:t>O</a:t>
            </a:r>
            <a:r>
              <a:rPr lang="fr-FR" sz="1600" baseline="-25000" dirty="0"/>
              <a:t>2</a:t>
            </a:r>
            <a:r>
              <a:rPr lang="fr-FR" sz="1600" dirty="0"/>
              <a:t>, P</a:t>
            </a:r>
            <a:r>
              <a:rPr lang="fr-FR" sz="1400" dirty="0"/>
              <a:t>CO</a:t>
            </a:r>
            <a:r>
              <a:rPr lang="fr-FR" sz="1600" baseline="-25000" dirty="0"/>
              <a:t>2</a:t>
            </a:r>
            <a:r>
              <a:rPr lang="fr-FR" sz="1600" dirty="0"/>
              <a:t>, etc…)</a:t>
            </a:r>
          </a:p>
        </p:txBody>
      </p:sp>
      <p:sp>
        <p:nvSpPr>
          <p:cNvPr id="2" name="Rectangle 1"/>
          <p:cNvSpPr/>
          <p:nvPr/>
        </p:nvSpPr>
        <p:spPr>
          <a:xfrm>
            <a:off x="268288" y="2485623"/>
            <a:ext cx="8118066" cy="5143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500" dirty="0">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986337" y="1584234"/>
            <a:ext cx="7545388" cy="1408078"/>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623888" indent="-4445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pPr>
            <a:r>
              <a:rPr lang="fr-FR" sz="1800" dirty="0"/>
              <a:t>L’échange de O</a:t>
            </a:r>
            <a:r>
              <a:rPr lang="fr-FR" sz="1800" baseline="-25000" dirty="0"/>
              <a:t>2</a:t>
            </a:r>
            <a:r>
              <a:rPr lang="fr-FR" sz="1800" dirty="0"/>
              <a:t> et CO</a:t>
            </a:r>
            <a:r>
              <a:rPr lang="fr-FR" sz="1800" baseline="-25000" dirty="0"/>
              <a:t>2</a:t>
            </a:r>
            <a:r>
              <a:rPr lang="fr-FR" sz="1800" dirty="0"/>
              <a:t> </a:t>
            </a:r>
            <a:r>
              <a:rPr lang="fr-FR" sz="1800" b="1" dirty="0"/>
              <a:t>dans les poumons </a:t>
            </a:r>
            <a:r>
              <a:rPr lang="fr-FR" sz="1800" dirty="0"/>
              <a:t>dépend de :</a:t>
            </a:r>
          </a:p>
          <a:p>
            <a:pPr marL="358775" lvl="1" indent="-358775" eaLnBrk="0" hangingPunct="0">
              <a:spcBef>
                <a:spcPct val="25000"/>
              </a:spcBef>
            </a:pPr>
            <a:r>
              <a:rPr lang="fr-FR" sz="1800" b="1" dirty="0">
                <a:solidFill>
                  <a:srgbClr val="FF0000"/>
                </a:solidFill>
              </a:rPr>
              <a:t>(1)	Gradients de pressions partielles</a:t>
            </a:r>
          </a:p>
          <a:p>
            <a:pPr marL="358775" lvl="1" indent="-358775" eaLnBrk="0" hangingPunct="0">
              <a:spcBef>
                <a:spcPct val="25000"/>
              </a:spcBef>
            </a:pPr>
            <a:r>
              <a:rPr lang="fr-FR" sz="1800" dirty="0"/>
              <a:t>(</a:t>
            </a:r>
            <a:r>
              <a:rPr lang="fr-FR" sz="1800" b="1" dirty="0"/>
              <a:t>2</a:t>
            </a:r>
            <a:r>
              <a:rPr lang="fr-FR" sz="1800" dirty="0"/>
              <a:t>)	Caractéristiques structurales de la membrane alvéolocapillaire</a:t>
            </a:r>
          </a:p>
          <a:p>
            <a:pPr marL="358775" lvl="1" indent="-358775" eaLnBrk="0" hangingPunct="0">
              <a:spcBef>
                <a:spcPct val="25000"/>
              </a:spcBef>
            </a:pPr>
            <a:r>
              <a:rPr lang="fr-FR" sz="1800" dirty="0"/>
              <a:t>(</a:t>
            </a:r>
            <a:r>
              <a:rPr lang="fr-FR" sz="1800" b="1" dirty="0"/>
              <a:t>3</a:t>
            </a:r>
            <a:r>
              <a:rPr lang="fr-FR" sz="1800" dirty="0"/>
              <a:t>)	Couplage ventilation/perfusion</a:t>
            </a:r>
          </a:p>
        </p:txBody>
      </p:sp>
      <p:sp>
        <p:nvSpPr>
          <p:cNvPr id="118787" name="Text Box 3"/>
          <p:cNvSpPr txBox="1">
            <a:spLocks noChangeArrowheads="1"/>
          </p:cNvSpPr>
          <p:nvPr/>
        </p:nvSpPr>
        <p:spPr bwMode="auto">
          <a:xfrm>
            <a:off x="274638" y="234950"/>
            <a:ext cx="8039100"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01788" indent="-609600">
              <a:defRPr>
                <a:solidFill>
                  <a:schemeClr val="tx1"/>
                </a:solidFill>
                <a:latin typeface="Arial" charset="0"/>
              </a:defRPr>
            </a:lvl2pPr>
            <a:lvl3pPr marL="2390775" indent="-609600">
              <a:defRPr>
                <a:solidFill>
                  <a:schemeClr val="tx1"/>
                </a:solidFill>
                <a:latin typeface="Arial" charset="0"/>
              </a:defRPr>
            </a:lvl3pPr>
            <a:lvl4pPr marL="3179763" indent="-609600">
              <a:defRPr>
                <a:solidFill>
                  <a:schemeClr val="tx1"/>
                </a:solidFill>
                <a:latin typeface="Arial" charset="0"/>
              </a:defRPr>
            </a:lvl4pPr>
            <a:lvl5pPr marL="3968750" indent="-609600">
              <a:defRPr>
                <a:solidFill>
                  <a:schemeClr val="tx1"/>
                </a:solidFill>
                <a:latin typeface="Arial" charset="0"/>
              </a:defRPr>
            </a:lvl5pPr>
            <a:lvl6pPr marL="4425950" indent="-609600" fontAlgn="base">
              <a:spcBef>
                <a:spcPct val="0"/>
              </a:spcBef>
              <a:spcAft>
                <a:spcPct val="0"/>
              </a:spcAft>
              <a:defRPr>
                <a:solidFill>
                  <a:schemeClr val="tx1"/>
                </a:solidFill>
                <a:latin typeface="Arial" charset="0"/>
              </a:defRPr>
            </a:lvl6pPr>
            <a:lvl7pPr marL="4883150" indent="-609600" fontAlgn="base">
              <a:spcBef>
                <a:spcPct val="0"/>
              </a:spcBef>
              <a:spcAft>
                <a:spcPct val="0"/>
              </a:spcAft>
              <a:defRPr>
                <a:solidFill>
                  <a:schemeClr val="tx1"/>
                </a:solidFill>
                <a:latin typeface="Arial" charset="0"/>
              </a:defRPr>
            </a:lvl7pPr>
            <a:lvl8pPr marL="5340350" indent="-609600" fontAlgn="base">
              <a:spcBef>
                <a:spcPct val="0"/>
              </a:spcBef>
              <a:spcAft>
                <a:spcPct val="0"/>
              </a:spcAft>
              <a:defRPr>
                <a:solidFill>
                  <a:schemeClr val="tx1"/>
                </a:solidFill>
                <a:latin typeface="Arial" charset="0"/>
              </a:defRPr>
            </a:lvl8pPr>
            <a:lvl9pPr marL="5797550" indent="-609600" fontAlgn="base">
              <a:spcBef>
                <a:spcPct val="0"/>
              </a:spcBef>
              <a:spcAft>
                <a:spcPct val="0"/>
              </a:spcAft>
              <a:defRPr>
                <a:solidFill>
                  <a:schemeClr val="tx1"/>
                </a:solidFill>
                <a:latin typeface="Arial" charset="0"/>
              </a:defRPr>
            </a:lvl9pPr>
          </a:lstStyle>
          <a:p>
            <a:pPr marL="719138" indent="-719138" eaLnBrk="0" hangingPunct="0"/>
            <a:r>
              <a:rPr lang="fr-FR" sz="2400" b="1" dirty="0">
                <a:solidFill>
                  <a:srgbClr val="0000FF"/>
                </a:solidFill>
              </a:rPr>
              <a:t>8.12	Décrire les 3 facteurs qui influencent l’échange de l’oxygène et du gaz carbonique au niveau des poumons (respiration externe)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159857" y="214994"/>
            <a:ext cx="5060548" cy="317779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52438" indent="-1762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en-US" sz="1800" b="1" dirty="0"/>
              <a:t>1. </a:t>
            </a:r>
            <a:r>
              <a:rPr lang="fr-FR" sz="1800" b="1" dirty="0"/>
              <a:t>Gradients des pressions partielles</a:t>
            </a:r>
          </a:p>
          <a:p>
            <a:pPr lvl="1" eaLnBrk="0" hangingPunct="0">
              <a:spcBef>
                <a:spcPts val="600"/>
              </a:spcBef>
            </a:pPr>
            <a:r>
              <a:rPr lang="fr-FR" sz="1800" b="1" dirty="0"/>
              <a:t>O</a:t>
            </a:r>
            <a:r>
              <a:rPr lang="fr-FR" sz="1800" b="1" baseline="-25000" dirty="0"/>
              <a:t>2 </a:t>
            </a:r>
            <a:r>
              <a:rPr lang="fr-FR" sz="1800" b="1" dirty="0"/>
              <a:t>: </a:t>
            </a:r>
            <a:r>
              <a:rPr lang="fr-FR" sz="1800" dirty="0"/>
              <a:t>gradient élevé</a:t>
            </a:r>
            <a:endParaRPr lang="fr-FR" sz="1800" b="1" dirty="0"/>
          </a:p>
          <a:p>
            <a:pPr marL="719138" lvl="1" eaLnBrk="0" hangingPunct="0">
              <a:spcBef>
                <a:spcPts val="300"/>
              </a:spcBef>
            </a:pPr>
            <a:r>
              <a:rPr lang="fr-FR" sz="1600" b="1" dirty="0"/>
              <a:t>	</a:t>
            </a:r>
            <a:r>
              <a:rPr lang="fr-FR" sz="1600" dirty="0"/>
              <a:t>~104 mm Hg (alvéoles)</a:t>
            </a:r>
          </a:p>
          <a:p>
            <a:pPr marL="719138" lvl="1" eaLnBrk="0" hangingPunct="0">
              <a:spcBef>
                <a:spcPts val="300"/>
              </a:spcBef>
            </a:pPr>
            <a:r>
              <a:rPr lang="fr-FR" sz="1600" dirty="0"/>
              <a:t>	~40 mm Hg (sang veineux)</a:t>
            </a:r>
          </a:p>
          <a:p>
            <a:pPr marL="719138" lvl="1" eaLnBrk="0" hangingPunct="0">
              <a:spcBef>
                <a:spcPts val="300"/>
              </a:spcBef>
            </a:pPr>
            <a:r>
              <a:rPr lang="fr-FR" sz="1600" dirty="0"/>
              <a:t>	</a:t>
            </a:r>
            <a:r>
              <a:rPr lang="fr-FR" sz="1600" dirty="0">
                <a:sym typeface="Symbol" pitchFamily="18" charset="2"/>
              </a:rPr>
              <a:t> diffusion de l’O</a:t>
            </a:r>
            <a:r>
              <a:rPr lang="fr-FR" sz="1600" baseline="-25000" dirty="0">
                <a:sym typeface="Symbol" pitchFamily="18" charset="2"/>
              </a:rPr>
              <a:t>2</a:t>
            </a:r>
            <a:r>
              <a:rPr lang="fr-FR" sz="1600" dirty="0">
                <a:sym typeface="Symbol" pitchFamily="18" charset="2"/>
              </a:rPr>
              <a:t> </a:t>
            </a:r>
            <a:r>
              <a:rPr lang="fr-FR" sz="1600" u="sng" dirty="0">
                <a:sym typeface="Symbol" pitchFamily="18" charset="2"/>
              </a:rPr>
              <a:t>des alvéoles vers le sang</a:t>
            </a:r>
          </a:p>
          <a:p>
            <a:pPr marL="893763" lvl="1" indent="-617538" eaLnBrk="0" hangingPunct="0">
              <a:spcBef>
                <a:spcPts val="600"/>
              </a:spcBef>
            </a:pPr>
            <a:r>
              <a:rPr lang="fr-FR" sz="1800" b="1" dirty="0"/>
              <a:t>CO</a:t>
            </a:r>
            <a:r>
              <a:rPr lang="fr-FR" sz="1800" b="1" baseline="-25000" dirty="0"/>
              <a:t>2 </a:t>
            </a:r>
            <a:r>
              <a:rPr lang="fr-FR" sz="1800" b="1" dirty="0"/>
              <a:t>: </a:t>
            </a:r>
            <a:r>
              <a:rPr lang="fr-FR" sz="1800" dirty="0"/>
              <a:t>gradient plus faible et inversé par rapport à celui de l’O</a:t>
            </a:r>
            <a:r>
              <a:rPr lang="fr-FR" sz="1800" baseline="-25000" dirty="0"/>
              <a:t>2</a:t>
            </a:r>
            <a:endParaRPr lang="fr-FR" sz="1800" b="1" baseline="-25000" dirty="0"/>
          </a:p>
          <a:p>
            <a:pPr marL="719138" lvl="1" eaLnBrk="0" hangingPunct="0">
              <a:spcBef>
                <a:spcPts val="300"/>
              </a:spcBef>
            </a:pPr>
            <a:r>
              <a:rPr lang="fr-FR" sz="1600" dirty="0"/>
              <a:t>	 ~ 40 mm Hg (alvéoles)</a:t>
            </a:r>
          </a:p>
          <a:p>
            <a:pPr marL="719138" lvl="1" eaLnBrk="0" hangingPunct="0">
              <a:spcBef>
                <a:spcPts val="300"/>
              </a:spcBef>
            </a:pPr>
            <a:r>
              <a:rPr lang="fr-FR" sz="1600" dirty="0"/>
              <a:t>	 ~ 45 mm Hg (sang)</a:t>
            </a:r>
          </a:p>
          <a:p>
            <a:pPr marL="719138" lvl="1" eaLnBrk="0" hangingPunct="0">
              <a:spcBef>
                <a:spcPts val="300"/>
              </a:spcBef>
            </a:pPr>
            <a:r>
              <a:rPr lang="fr-FR" sz="1600" dirty="0"/>
              <a:t>	</a:t>
            </a:r>
            <a:r>
              <a:rPr lang="fr-FR" sz="1600" dirty="0">
                <a:sym typeface="Symbol" pitchFamily="18" charset="2"/>
              </a:rPr>
              <a:t> diffusion du CO</a:t>
            </a:r>
            <a:r>
              <a:rPr lang="fr-FR" sz="1600" baseline="-25000" dirty="0">
                <a:sym typeface="Symbol" pitchFamily="18" charset="2"/>
              </a:rPr>
              <a:t>2</a:t>
            </a:r>
            <a:r>
              <a:rPr lang="fr-FR" sz="1600" dirty="0">
                <a:sym typeface="Symbol" pitchFamily="18" charset="2"/>
              </a:rPr>
              <a:t> </a:t>
            </a:r>
            <a:r>
              <a:rPr lang="fr-FR" sz="1600" u="sng" dirty="0">
                <a:sym typeface="Symbol" pitchFamily="18" charset="2"/>
              </a:rPr>
              <a:t>du sang vers les alvéoles</a:t>
            </a:r>
            <a:endParaRPr lang="fr-FR" sz="1600" i="1" u="sng" dirty="0"/>
          </a:p>
        </p:txBody>
      </p:sp>
      <p:pic>
        <p:nvPicPr>
          <p:cNvPr id="119833" name="Picture 25" descr="http://cw2.erpi.com/cw/marieb/userfiles/21_Fig_22_17_p_958.jpg"/>
          <p:cNvPicPr>
            <a:picLocks noChangeAspect="1" noChangeArrowheads="1"/>
          </p:cNvPicPr>
          <p:nvPr/>
        </p:nvPicPr>
        <p:blipFill>
          <a:blip r:embed="rId2" cstate="print"/>
          <a:srcRect t="1512" b="19654"/>
          <a:stretch>
            <a:fillRect/>
          </a:stretch>
        </p:blipFill>
        <p:spPr bwMode="auto">
          <a:xfrm>
            <a:off x="5381897" y="243437"/>
            <a:ext cx="3434385" cy="6311102"/>
          </a:xfrm>
          <a:prstGeom prst="rect">
            <a:avLst/>
          </a:prstGeom>
          <a:noFill/>
        </p:spPr>
      </p:pic>
      <p:sp>
        <p:nvSpPr>
          <p:cNvPr id="5" name="Text Box 11"/>
          <p:cNvSpPr txBox="1">
            <a:spLocks noChangeArrowheads="1"/>
          </p:cNvSpPr>
          <p:nvPr/>
        </p:nvSpPr>
        <p:spPr bwMode="auto">
          <a:xfrm>
            <a:off x="249074" y="3465214"/>
            <a:ext cx="4882115" cy="2831544"/>
          </a:xfrm>
          <a:prstGeom prst="rect">
            <a:avLst/>
          </a:prstGeom>
          <a:noFill/>
          <a:ln w="9525">
            <a:solidFill>
              <a:srgbClr val="0000FF"/>
            </a:solidFill>
            <a:miter lim="800000"/>
            <a:headEnd/>
            <a:tailEnd/>
          </a:ln>
          <a:effectLst/>
        </p:spPr>
        <p:txBody>
          <a:bodyPr wrap="square">
            <a:spAutoFit/>
          </a:bodyPr>
          <a:lstStyle/>
          <a:p>
            <a:pPr marL="0" lvl="1" eaLnBrk="0" hangingPunct="0">
              <a:spcBef>
                <a:spcPts val="0"/>
              </a:spcBef>
              <a:defRPr/>
            </a:pPr>
            <a:r>
              <a:rPr lang="fr-FR" sz="1400" dirty="0"/>
              <a:t>Notes:</a:t>
            </a:r>
          </a:p>
          <a:p>
            <a:pPr marL="177800" lvl="1" indent="-177800" eaLnBrk="0" hangingPunct="0">
              <a:spcBef>
                <a:spcPts val="600"/>
              </a:spcBef>
              <a:defRPr/>
            </a:pPr>
            <a:r>
              <a:rPr lang="fr-FR" sz="1400" dirty="0"/>
              <a:t>i)	On identifie les pressions partielles des gaz alvéolaires par la lettre A majuscule:</a:t>
            </a:r>
          </a:p>
          <a:p>
            <a:pPr marL="177800" lvl="1" eaLnBrk="0" hangingPunct="0">
              <a:spcBef>
                <a:spcPts val="0"/>
              </a:spcBef>
              <a:defRPr/>
            </a:pPr>
            <a:r>
              <a:rPr lang="fr-FR" sz="1400" b="1" dirty="0"/>
              <a:t>PAO</a:t>
            </a:r>
            <a:r>
              <a:rPr lang="fr-FR" sz="1400" b="1" baseline="-25000" dirty="0"/>
              <a:t>2</a:t>
            </a:r>
            <a:r>
              <a:rPr lang="fr-FR" sz="1400" b="1" dirty="0"/>
              <a:t>: </a:t>
            </a:r>
            <a:r>
              <a:rPr lang="fr-FR" sz="1400" dirty="0"/>
              <a:t>pression partielle de l’O</a:t>
            </a:r>
            <a:r>
              <a:rPr lang="fr-FR" sz="1400" baseline="-25000" dirty="0"/>
              <a:t>2</a:t>
            </a:r>
            <a:r>
              <a:rPr lang="fr-FR" sz="1400" dirty="0"/>
              <a:t> dans l’air des alvéoles</a:t>
            </a:r>
          </a:p>
          <a:p>
            <a:pPr marL="177800" lvl="1" eaLnBrk="0" hangingPunct="0">
              <a:spcBef>
                <a:spcPts val="0"/>
              </a:spcBef>
              <a:defRPr/>
            </a:pPr>
            <a:r>
              <a:rPr lang="fr-FR" sz="1400" b="1" dirty="0"/>
              <a:t>PACO</a:t>
            </a:r>
            <a:r>
              <a:rPr lang="fr-FR" sz="1400" b="1" baseline="-25000" dirty="0"/>
              <a:t>2</a:t>
            </a:r>
            <a:r>
              <a:rPr lang="fr-FR" sz="1400" b="1" dirty="0"/>
              <a:t>: </a:t>
            </a:r>
            <a:r>
              <a:rPr lang="fr-FR" sz="1400" dirty="0"/>
              <a:t>pression partielle du CO</a:t>
            </a:r>
            <a:r>
              <a:rPr lang="fr-FR" sz="1400" baseline="-25000" dirty="0"/>
              <a:t>2</a:t>
            </a:r>
            <a:r>
              <a:rPr lang="fr-FR" sz="1400" dirty="0"/>
              <a:t> dans l’air des alvéoles</a:t>
            </a:r>
          </a:p>
          <a:p>
            <a:pPr marL="177800" lvl="1" indent="-177800" eaLnBrk="0" hangingPunct="0">
              <a:spcBef>
                <a:spcPts val="600"/>
              </a:spcBef>
              <a:defRPr/>
            </a:pPr>
            <a:r>
              <a:rPr lang="fr-FR" sz="1400" dirty="0"/>
              <a:t>ii)	Les pressions partielles dans le sang de la </a:t>
            </a:r>
            <a:r>
              <a:rPr lang="fr-FR" sz="1400" u="sng" dirty="0"/>
              <a:t>circulation systémique</a:t>
            </a:r>
            <a:r>
              <a:rPr lang="fr-FR" sz="1400" dirty="0"/>
              <a:t> sont identifiées par les lettres minuscules a et v:</a:t>
            </a:r>
          </a:p>
          <a:p>
            <a:pPr marL="177800" lvl="1" eaLnBrk="0" hangingPunct="0">
              <a:spcBef>
                <a:spcPts val="0"/>
              </a:spcBef>
              <a:defRPr/>
            </a:pPr>
            <a:r>
              <a:rPr lang="fr-FR" sz="1400" b="1" dirty="0"/>
              <a:t>PaO</a:t>
            </a:r>
            <a:r>
              <a:rPr lang="fr-FR" sz="1400" b="1" baseline="-25000" dirty="0"/>
              <a:t>2</a:t>
            </a:r>
            <a:r>
              <a:rPr lang="fr-FR" sz="1400" b="1" dirty="0"/>
              <a:t>: </a:t>
            </a:r>
            <a:r>
              <a:rPr lang="fr-FR" sz="1400" dirty="0"/>
              <a:t>pression partielle de l’O</a:t>
            </a:r>
            <a:r>
              <a:rPr lang="fr-FR" sz="1400" baseline="-25000" dirty="0"/>
              <a:t>2</a:t>
            </a:r>
            <a:r>
              <a:rPr lang="fr-FR" sz="1400" dirty="0"/>
              <a:t> dans le sang artériel</a:t>
            </a:r>
          </a:p>
          <a:p>
            <a:pPr marL="177800" lvl="1" eaLnBrk="0" hangingPunct="0">
              <a:spcBef>
                <a:spcPts val="0"/>
              </a:spcBef>
              <a:defRPr/>
            </a:pPr>
            <a:r>
              <a:rPr lang="fr-FR" sz="1400" b="1" dirty="0"/>
              <a:t>PvO</a:t>
            </a:r>
            <a:r>
              <a:rPr lang="fr-FR" sz="1400" b="1" baseline="-25000" dirty="0"/>
              <a:t>2</a:t>
            </a:r>
            <a:r>
              <a:rPr lang="fr-FR" sz="1400" b="1" dirty="0"/>
              <a:t>: </a:t>
            </a:r>
            <a:r>
              <a:rPr lang="fr-FR" sz="1400" dirty="0"/>
              <a:t>pression partielle de l’O</a:t>
            </a:r>
            <a:r>
              <a:rPr lang="fr-FR" sz="1400" baseline="-25000" dirty="0"/>
              <a:t>2</a:t>
            </a:r>
            <a:r>
              <a:rPr lang="fr-FR" sz="1400" dirty="0"/>
              <a:t> dans le sang veineux</a:t>
            </a:r>
            <a:endParaRPr lang="fr-FR" sz="1400" b="1" dirty="0"/>
          </a:p>
          <a:p>
            <a:pPr marL="177800" lvl="1" eaLnBrk="0" hangingPunct="0">
              <a:spcBef>
                <a:spcPts val="0"/>
              </a:spcBef>
              <a:defRPr/>
            </a:pPr>
            <a:r>
              <a:rPr lang="fr-FR" sz="1400" b="1" dirty="0"/>
              <a:t>PaCO</a:t>
            </a:r>
            <a:r>
              <a:rPr lang="fr-FR" sz="1400" b="1" baseline="-25000" dirty="0"/>
              <a:t>2</a:t>
            </a:r>
            <a:r>
              <a:rPr lang="fr-FR" sz="1400" b="1" dirty="0"/>
              <a:t>: </a:t>
            </a:r>
            <a:r>
              <a:rPr lang="fr-FR" sz="1400" dirty="0"/>
              <a:t>pression partielle du CO</a:t>
            </a:r>
            <a:r>
              <a:rPr lang="fr-FR" sz="1400" baseline="-25000" dirty="0"/>
              <a:t>2</a:t>
            </a:r>
            <a:r>
              <a:rPr lang="fr-FR" sz="1400" dirty="0"/>
              <a:t> dans le sang artériel</a:t>
            </a:r>
          </a:p>
          <a:p>
            <a:pPr marL="177800" lvl="1" eaLnBrk="0" hangingPunct="0">
              <a:spcBef>
                <a:spcPts val="0"/>
              </a:spcBef>
              <a:defRPr/>
            </a:pPr>
            <a:r>
              <a:rPr lang="fr-FR" sz="1400" b="1" dirty="0"/>
              <a:t>PvCO</a:t>
            </a:r>
            <a:r>
              <a:rPr lang="fr-FR" sz="1400" b="1" baseline="-25000" dirty="0"/>
              <a:t>2</a:t>
            </a:r>
            <a:r>
              <a:rPr lang="fr-FR" sz="1400" b="1" dirty="0"/>
              <a:t>: </a:t>
            </a:r>
            <a:r>
              <a:rPr lang="fr-FR" sz="1400" dirty="0"/>
              <a:t>pression partielle du CO</a:t>
            </a:r>
            <a:r>
              <a:rPr lang="fr-FR" sz="1400" baseline="-25000" dirty="0"/>
              <a:t>2</a:t>
            </a:r>
            <a:r>
              <a:rPr lang="fr-FR" sz="1400" dirty="0"/>
              <a:t> dans le sang veineux</a:t>
            </a:r>
          </a:p>
        </p:txBody>
      </p:sp>
      <p:sp>
        <p:nvSpPr>
          <p:cNvPr id="119812" name="Text Box 4"/>
          <p:cNvSpPr txBox="1">
            <a:spLocks noChangeArrowheads="1"/>
          </p:cNvSpPr>
          <p:nvPr/>
        </p:nvSpPr>
        <p:spPr bwMode="auto">
          <a:xfrm>
            <a:off x="8237447" y="6506627"/>
            <a:ext cx="844906"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1131008" y="1568628"/>
            <a:ext cx="6974495"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lvl="1" indent="0" eaLnBrk="0" hangingPunct="0"/>
            <a:r>
              <a:rPr lang="fr-FR" sz="1800" dirty="0"/>
              <a:t>Les gradients de pression sont opposés à ceux dans les poumons  </a:t>
            </a:r>
            <a:r>
              <a:rPr lang="fr-FR" sz="1800" dirty="0">
                <a:sym typeface="Symbol" pitchFamily="18" charset="2"/>
              </a:rPr>
              <a:t> mouvements opposés des gaz</a:t>
            </a:r>
          </a:p>
        </p:txBody>
      </p:sp>
      <p:sp>
        <p:nvSpPr>
          <p:cNvPr id="121859" name="Text Box 3"/>
          <p:cNvSpPr txBox="1">
            <a:spLocks noChangeArrowheads="1"/>
          </p:cNvSpPr>
          <p:nvPr/>
        </p:nvSpPr>
        <p:spPr bwMode="auto">
          <a:xfrm>
            <a:off x="232954" y="221887"/>
            <a:ext cx="8505825"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89100" indent="-609600">
              <a:defRPr>
                <a:solidFill>
                  <a:schemeClr val="tx1"/>
                </a:solidFill>
                <a:latin typeface="Arial" charset="0"/>
              </a:defRPr>
            </a:lvl2pPr>
            <a:lvl3pPr marL="2478088" indent="-609600">
              <a:defRPr>
                <a:solidFill>
                  <a:schemeClr val="tx1"/>
                </a:solidFill>
                <a:latin typeface="Arial" charset="0"/>
              </a:defRPr>
            </a:lvl3pPr>
            <a:lvl4pPr marL="3267075" indent="-609600">
              <a:defRPr>
                <a:solidFill>
                  <a:schemeClr val="tx1"/>
                </a:solidFill>
                <a:latin typeface="Arial" charset="0"/>
              </a:defRPr>
            </a:lvl4pPr>
            <a:lvl5pPr marL="4056063" indent="-609600">
              <a:defRPr>
                <a:solidFill>
                  <a:schemeClr val="tx1"/>
                </a:solidFill>
                <a:latin typeface="Arial" charset="0"/>
              </a:defRPr>
            </a:lvl5pPr>
            <a:lvl6pPr marL="4513263" indent="-609600" fontAlgn="base">
              <a:spcBef>
                <a:spcPct val="0"/>
              </a:spcBef>
              <a:spcAft>
                <a:spcPct val="0"/>
              </a:spcAft>
              <a:defRPr>
                <a:solidFill>
                  <a:schemeClr val="tx1"/>
                </a:solidFill>
                <a:latin typeface="Arial" charset="0"/>
              </a:defRPr>
            </a:lvl6pPr>
            <a:lvl7pPr marL="4970463" indent="-609600" fontAlgn="base">
              <a:spcBef>
                <a:spcPct val="0"/>
              </a:spcBef>
              <a:spcAft>
                <a:spcPct val="0"/>
              </a:spcAft>
              <a:defRPr>
                <a:solidFill>
                  <a:schemeClr val="tx1"/>
                </a:solidFill>
                <a:latin typeface="Arial" charset="0"/>
              </a:defRPr>
            </a:lvl7pPr>
            <a:lvl8pPr marL="5427663" indent="-609600" fontAlgn="base">
              <a:spcBef>
                <a:spcPct val="0"/>
              </a:spcBef>
              <a:spcAft>
                <a:spcPct val="0"/>
              </a:spcAft>
              <a:defRPr>
                <a:solidFill>
                  <a:schemeClr val="tx1"/>
                </a:solidFill>
                <a:latin typeface="Arial" charset="0"/>
              </a:defRPr>
            </a:lvl8pPr>
            <a:lvl9pPr marL="5884863" indent="-609600"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8.13	Décrire les facteurs qui influencent l’échange de l’oxygène et du gaz carbonique au niveau des tissus (respiration interne)</a:t>
            </a:r>
          </a:p>
        </p:txBody>
      </p:sp>
      <p:pic>
        <p:nvPicPr>
          <p:cNvPr id="121874" name="Picture 18" descr="D:\Chapter_22\B_JPEG_Images_and_Tables\b_unlabeled\figure_22_17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369" t="74659" r="1573" b="4528"/>
          <a:stretch/>
        </p:blipFill>
        <p:spPr bwMode="auto">
          <a:xfrm>
            <a:off x="293913" y="2652965"/>
            <a:ext cx="8240883" cy="24996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45668" y="3927889"/>
            <a:ext cx="2208726" cy="923330"/>
          </a:xfrm>
          <a:prstGeom prst="rect">
            <a:avLst/>
          </a:prstGeom>
        </p:spPr>
        <p:txBody>
          <a:bodyPr wrap="square">
            <a:spAutoFit/>
          </a:bodyPr>
          <a:lstStyle/>
          <a:p>
            <a:pPr marL="0" lvl="1" eaLnBrk="0" hangingPunct="0"/>
            <a:r>
              <a:rPr lang="fr-FR" sz="1800" b="1" dirty="0">
                <a:latin typeface="Calibri" pitchFamily="34" charset="0"/>
                <a:cs typeface="Calibri" pitchFamily="34" charset="0"/>
              </a:rPr>
              <a:t>Tissus :</a:t>
            </a:r>
          </a:p>
          <a:p>
            <a:pPr marL="0" lvl="1" eaLnBrk="0" hangingPunct="0"/>
            <a:r>
              <a:rPr lang="fr-FR" sz="1800" b="1" dirty="0">
                <a:latin typeface="Calibri" pitchFamily="34" charset="0"/>
                <a:cs typeface="Calibri" pitchFamily="34" charset="0"/>
              </a:rPr>
              <a:t>P</a:t>
            </a:r>
            <a:r>
              <a:rPr lang="fr-FR" sz="1600" b="1" dirty="0">
                <a:latin typeface="Calibri" pitchFamily="34" charset="0"/>
                <a:cs typeface="Calibri" pitchFamily="34" charset="0"/>
              </a:rPr>
              <a:t>O</a:t>
            </a:r>
            <a:r>
              <a:rPr lang="fr-FR" sz="1800" b="1" baseline="-25000" dirty="0">
                <a:latin typeface="Calibri" pitchFamily="34" charset="0"/>
                <a:cs typeface="Calibri" pitchFamily="34" charset="0"/>
              </a:rPr>
              <a:t>2 </a:t>
            </a:r>
            <a:r>
              <a:rPr lang="fr-FR" sz="1800" b="1" dirty="0">
                <a:latin typeface="Calibri" pitchFamily="34" charset="0"/>
                <a:cs typeface="Calibri" pitchFamily="34" charset="0"/>
              </a:rPr>
              <a:t>&lt; 40 mm Hg</a:t>
            </a:r>
          </a:p>
          <a:p>
            <a:pPr marL="0" lvl="1" eaLnBrk="0" hangingPunct="0"/>
            <a:r>
              <a:rPr lang="fr-FR" sz="1800" b="1" dirty="0">
                <a:latin typeface="Calibri" pitchFamily="34" charset="0"/>
                <a:cs typeface="Calibri" pitchFamily="34" charset="0"/>
              </a:rPr>
              <a:t>P</a:t>
            </a:r>
            <a:r>
              <a:rPr lang="fr-FR" sz="1600" b="1" dirty="0">
                <a:latin typeface="Calibri" pitchFamily="34" charset="0"/>
                <a:cs typeface="Calibri" pitchFamily="34" charset="0"/>
              </a:rPr>
              <a:t>CO</a:t>
            </a:r>
            <a:r>
              <a:rPr lang="fr-FR" sz="1800" b="1" baseline="-25000" dirty="0">
                <a:latin typeface="Calibri" pitchFamily="34" charset="0"/>
                <a:cs typeface="Calibri" pitchFamily="34" charset="0"/>
              </a:rPr>
              <a:t>2 </a:t>
            </a:r>
            <a:r>
              <a:rPr lang="fr-FR" sz="1800" b="1" dirty="0">
                <a:latin typeface="Calibri" pitchFamily="34" charset="0"/>
                <a:cs typeface="Calibri" pitchFamily="34" charset="0"/>
              </a:rPr>
              <a:t>&gt; 45 mm Hg</a:t>
            </a:r>
          </a:p>
        </p:txBody>
      </p:sp>
      <p:sp>
        <p:nvSpPr>
          <p:cNvPr id="7" name="Rectangle 6"/>
          <p:cNvSpPr/>
          <p:nvPr/>
        </p:nvSpPr>
        <p:spPr>
          <a:xfrm>
            <a:off x="4908845" y="2697140"/>
            <a:ext cx="2082083" cy="923330"/>
          </a:xfrm>
          <a:prstGeom prst="rect">
            <a:avLst/>
          </a:prstGeom>
        </p:spPr>
        <p:txBody>
          <a:bodyPr wrap="square">
            <a:spAutoFit/>
          </a:bodyPr>
          <a:lstStyle/>
          <a:p>
            <a:pPr marL="0" lvl="1" eaLnBrk="0" hangingPunct="0"/>
            <a:r>
              <a:rPr lang="fr-FR" sz="1800" dirty="0">
                <a:latin typeface="Calibri" pitchFamily="34" charset="0"/>
                <a:cs typeface="Calibri" pitchFamily="34" charset="0"/>
              </a:rPr>
              <a:t>Sang artériel :</a:t>
            </a:r>
          </a:p>
          <a:p>
            <a:pPr marL="0" lvl="1" eaLnBrk="0" hangingPunct="0"/>
            <a:r>
              <a:rPr lang="fr-FR" sz="1800" dirty="0">
                <a:latin typeface="Calibri" pitchFamily="34" charset="0"/>
                <a:cs typeface="Calibri" pitchFamily="34" charset="0"/>
              </a:rPr>
              <a:t>P</a:t>
            </a:r>
            <a:r>
              <a:rPr lang="fr-FR" sz="1600" dirty="0">
                <a:latin typeface="Calibri" pitchFamily="34" charset="0"/>
                <a:cs typeface="Calibri" pitchFamily="34" charset="0"/>
              </a:rPr>
              <a:t>O</a:t>
            </a:r>
            <a:r>
              <a:rPr lang="fr-FR" sz="1800" baseline="-25000" dirty="0">
                <a:latin typeface="Calibri" pitchFamily="34" charset="0"/>
                <a:cs typeface="Calibri" pitchFamily="34" charset="0"/>
              </a:rPr>
              <a:t>2 </a:t>
            </a:r>
            <a:r>
              <a:rPr lang="fr-FR" sz="1800" dirty="0">
                <a:latin typeface="Calibri" pitchFamily="34" charset="0"/>
                <a:cs typeface="Calibri" pitchFamily="34" charset="0"/>
              </a:rPr>
              <a:t>= 104 mm Hg</a:t>
            </a:r>
          </a:p>
          <a:p>
            <a:pPr marL="0" lvl="1" eaLnBrk="0" hangingPunct="0"/>
            <a:r>
              <a:rPr lang="fr-FR" sz="1800" dirty="0">
                <a:latin typeface="Calibri" pitchFamily="34" charset="0"/>
                <a:cs typeface="Calibri" pitchFamily="34" charset="0"/>
              </a:rPr>
              <a:t>P</a:t>
            </a:r>
            <a:r>
              <a:rPr lang="fr-FR" sz="1600" dirty="0">
                <a:latin typeface="Calibri" pitchFamily="34" charset="0"/>
                <a:cs typeface="Calibri" pitchFamily="34" charset="0"/>
              </a:rPr>
              <a:t>CO</a:t>
            </a:r>
            <a:r>
              <a:rPr lang="fr-FR" sz="1800" baseline="-25000" dirty="0">
                <a:latin typeface="Calibri" pitchFamily="34" charset="0"/>
                <a:cs typeface="Calibri" pitchFamily="34" charset="0"/>
              </a:rPr>
              <a:t>2 </a:t>
            </a:r>
            <a:r>
              <a:rPr lang="fr-FR" sz="1800" dirty="0">
                <a:latin typeface="Calibri" pitchFamily="34" charset="0"/>
                <a:cs typeface="Calibri" pitchFamily="34" charset="0"/>
              </a:rPr>
              <a:t>= 40 mm Hg</a:t>
            </a:r>
          </a:p>
        </p:txBody>
      </p:sp>
      <p:sp>
        <p:nvSpPr>
          <p:cNvPr id="8" name="Rectangle 7">
            <a:extLst>
              <a:ext uri="{FF2B5EF4-FFF2-40B4-BE49-F238E27FC236}">
                <a16:creationId xmlns:a16="http://schemas.microsoft.com/office/drawing/2014/main" id="{11BFA4C3-BB55-4147-BB4D-58BEF153E27E}"/>
              </a:ext>
            </a:extLst>
          </p:cNvPr>
          <p:cNvSpPr/>
          <p:nvPr/>
        </p:nvSpPr>
        <p:spPr>
          <a:xfrm>
            <a:off x="723699" y="5511441"/>
            <a:ext cx="7696602" cy="553998"/>
          </a:xfrm>
          <a:prstGeom prst="rect">
            <a:avLst/>
          </a:prstGeom>
          <a:ln>
            <a:solidFill>
              <a:srgbClr val="FF0000"/>
            </a:solidFill>
          </a:ln>
        </p:spPr>
        <p:txBody>
          <a:bodyPr wrap="square">
            <a:spAutoFit/>
          </a:bodyPr>
          <a:lstStyle/>
          <a:p>
            <a:pPr fontAlgn="base"/>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Durant un exercice, la diffusion d’O</a:t>
            </a:r>
            <a:r>
              <a:rPr lang="fr-FR" sz="1500" kern="1200" baseline="-250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 dans les cellules musculaires squelettiques augmente, de même que celle de CO</a:t>
            </a:r>
            <a:r>
              <a:rPr lang="fr-FR" sz="1500" kern="1200" baseline="-250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 à l’extérieur de ces cellules. Expliquez ces augmentations.</a:t>
            </a:r>
            <a:endParaRPr lang="en-CA" sz="15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188411" y="272507"/>
            <a:ext cx="8547100" cy="1477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363663" indent="-371475">
              <a:defRPr>
                <a:solidFill>
                  <a:schemeClr val="tx1"/>
                </a:solidFill>
                <a:latin typeface="Arial" charset="0"/>
              </a:defRPr>
            </a:lvl2pPr>
            <a:lvl3pPr marL="1914525" indent="-371475">
              <a:defRPr>
                <a:solidFill>
                  <a:schemeClr val="tx1"/>
                </a:solidFill>
                <a:latin typeface="Arial" charset="0"/>
              </a:defRPr>
            </a:lvl3pPr>
            <a:lvl4pPr marL="2465388" indent="-371475">
              <a:defRPr>
                <a:solidFill>
                  <a:schemeClr val="tx1"/>
                </a:solidFill>
                <a:latin typeface="Arial" charset="0"/>
              </a:defRPr>
            </a:lvl4pPr>
            <a:lvl5pPr marL="3016250" indent="-371475">
              <a:defRPr>
                <a:solidFill>
                  <a:schemeClr val="tx1"/>
                </a:solidFill>
                <a:latin typeface="Arial" charset="0"/>
              </a:defRPr>
            </a:lvl5pPr>
            <a:lvl6pPr marL="3473450" indent="-371475" fontAlgn="base">
              <a:spcBef>
                <a:spcPct val="0"/>
              </a:spcBef>
              <a:spcAft>
                <a:spcPct val="0"/>
              </a:spcAft>
              <a:defRPr>
                <a:solidFill>
                  <a:schemeClr val="tx1"/>
                </a:solidFill>
                <a:latin typeface="Arial" charset="0"/>
              </a:defRPr>
            </a:lvl6pPr>
            <a:lvl7pPr marL="3930650" indent="-371475" fontAlgn="base">
              <a:spcBef>
                <a:spcPct val="0"/>
              </a:spcBef>
              <a:spcAft>
                <a:spcPct val="0"/>
              </a:spcAft>
              <a:defRPr>
                <a:solidFill>
                  <a:schemeClr val="tx1"/>
                </a:solidFill>
                <a:latin typeface="Arial" charset="0"/>
              </a:defRPr>
            </a:lvl7pPr>
            <a:lvl8pPr marL="4387850" indent="-371475" fontAlgn="base">
              <a:spcBef>
                <a:spcPct val="0"/>
              </a:spcBef>
              <a:spcAft>
                <a:spcPct val="0"/>
              </a:spcAft>
              <a:defRPr>
                <a:solidFill>
                  <a:schemeClr val="tx1"/>
                </a:solidFill>
                <a:latin typeface="Arial" charset="0"/>
              </a:defRPr>
            </a:lvl8pPr>
            <a:lvl9pPr marL="4845050" indent="-371475" fontAlgn="base">
              <a:spcBef>
                <a:spcPct val="0"/>
              </a:spcBef>
              <a:spcAft>
                <a:spcPct val="0"/>
              </a:spcAft>
              <a:defRPr>
                <a:solidFill>
                  <a:schemeClr val="tx1"/>
                </a:solidFill>
                <a:latin typeface="Arial" charset="0"/>
              </a:defRPr>
            </a:lvl9pPr>
          </a:lstStyle>
          <a:p>
            <a:pPr eaLnBrk="0" hangingPunct="0">
              <a:lnSpc>
                <a:spcPct val="75000"/>
              </a:lnSpc>
              <a:spcBef>
                <a:spcPct val="50000"/>
              </a:spcBef>
            </a:pPr>
            <a:r>
              <a:rPr lang="en-US" sz="2400" b="1" dirty="0">
                <a:solidFill>
                  <a:srgbClr val="0000FF"/>
                </a:solidFill>
              </a:rPr>
              <a:t>8.14	</a:t>
            </a:r>
            <a:r>
              <a:rPr lang="fr-FR" sz="2400" b="1" dirty="0">
                <a:solidFill>
                  <a:srgbClr val="0000FF"/>
                </a:solidFill>
              </a:rPr>
              <a:t>Décrire le transport de l’oxygène dans le sang</a:t>
            </a:r>
          </a:p>
          <a:p>
            <a:pPr lvl="1" indent="-560388" eaLnBrk="0" hangingPunct="0">
              <a:spcBef>
                <a:spcPct val="50000"/>
              </a:spcBef>
            </a:pPr>
            <a:r>
              <a:rPr lang="fr-FR" sz="1800" u="sng" dirty="0"/>
              <a:t>L’oxygène est transporté dans le sang de deux façons</a:t>
            </a:r>
            <a:r>
              <a:rPr lang="fr-FR" sz="1800" dirty="0"/>
              <a:t> :</a:t>
            </a:r>
          </a:p>
          <a:p>
            <a:pPr marL="1254125" lvl="1" indent="-450850" eaLnBrk="0" hangingPunct="0">
              <a:spcBef>
                <a:spcPct val="25000"/>
              </a:spcBef>
              <a:buFontTx/>
              <a:buAutoNum type="romanLcParenBoth"/>
            </a:pPr>
            <a:r>
              <a:rPr lang="fr-FR" sz="1800" dirty="0"/>
              <a:t>Dissous dans le plasma (~1.5% ; O</a:t>
            </a:r>
            <a:r>
              <a:rPr lang="fr-FR" sz="1800" baseline="-25000" dirty="0"/>
              <a:t>2</a:t>
            </a:r>
            <a:r>
              <a:rPr lang="fr-FR" sz="1800" dirty="0"/>
              <a:t> peu soluble dans l’eau)</a:t>
            </a:r>
          </a:p>
          <a:p>
            <a:pPr marL="1254125" lvl="1" indent="-450850" eaLnBrk="0" hangingPunct="0">
              <a:spcBef>
                <a:spcPct val="25000"/>
              </a:spcBef>
              <a:buFontTx/>
              <a:buAutoNum type="romanLcParenBoth"/>
            </a:pPr>
            <a:r>
              <a:rPr lang="fr-FR" sz="1800" dirty="0"/>
              <a:t>Lié à l’hémoglobine dans les érythrocytes :</a:t>
            </a:r>
            <a:endParaRPr lang="fr-FR" sz="1800" b="1" dirty="0"/>
          </a:p>
        </p:txBody>
      </p:sp>
      <p:sp>
        <p:nvSpPr>
          <p:cNvPr id="122883" name="Text Box 3"/>
          <p:cNvSpPr txBox="1">
            <a:spLocks noChangeArrowheads="1"/>
          </p:cNvSpPr>
          <p:nvPr/>
        </p:nvSpPr>
        <p:spPr bwMode="auto">
          <a:xfrm>
            <a:off x="346075" y="2801938"/>
            <a:ext cx="4789488"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FontTx/>
              <a:buChar char="•"/>
            </a:pPr>
            <a:r>
              <a:rPr lang="fr-FR" sz="1800" b="1" i="1"/>
              <a:t>Oxyhémoglobine</a:t>
            </a:r>
            <a:r>
              <a:rPr lang="fr-FR" sz="1800"/>
              <a:t> = Hb liée à l’oxygène</a:t>
            </a:r>
          </a:p>
          <a:p>
            <a:pPr eaLnBrk="0" hangingPunct="0">
              <a:buFontTx/>
              <a:buChar char="•"/>
            </a:pPr>
            <a:r>
              <a:rPr lang="fr-FR" sz="1800" b="1" i="1"/>
              <a:t>Désoxyhémoglobine</a:t>
            </a:r>
            <a:r>
              <a:rPr lang="fr-FR" sz="1800"/>
              <a:t> = Hb</a:t>
            </a:r>
          </a:p>
        </p:txBody>
      </p:sp>
      <p:sp>
        <p:nvSpPr>
          <p:cNvPr id="122884" name="Text Box 4"/>
          <p:cNvSpPr txBox="1">
            <a:spLocks noChangeArrowheads="1"/>
          </p:cNvSpPr>
          <p:nvPr/>
        </p:nvSpPr>
        <p:spPr bwMode="auto">
          <a:xfrm>
            <a:off x="5734608" y="1422053"/>
            <a:ext cx="2535238" cy="3277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5000"/>
              </a:lnSpc>
              <a:spcBef>
                <a:spcPct val="50000"/>
              </a:spcBef>
            </a:pPr>
            <a:r>
              <a:rPr lang="en-US" sz="1800" b="1" dirty="0"/>
              <a:t>Hb + 4O</a:t>
            </a:r>
            <a:r>
              <a:rPr lang="en-US" sz="1800" b="1" baseline="-25000" dirty="0"/>
              <a:t>2</a:t>
            </a:r>
            <a:r>
              <a:rPr lang="en-US" sz="1800" b="1" dirty="0"/>
              <a:t> </a:t>
            </a:r>
            <a:r>
              <a:rPr lang="en-US" sz="1800" b="1" dirty="0">
                <a:sym typeface="Wingdings 3" pitchFamily="18" charset="2"/>
              </a:rPr>
              <a:t></a:t>
            </a:r>
            <a:r>
              <a:rPr lang="en-US" sz="1800" b="1" dirty="0"/>
              <a:t>  Hb(O</a:t>
            </a:r>
            <a:r>
              <a:rPr lang="en-US" sz="1800" b="1" baseline="-25000" dirty="0"/>
              <a:t>2</a:t>
            </a:r>
            <a:r>
              <a:rPr lang="en-US" sz="1800" b="1" dirty="0"/>
              <a:t>)</a:t>
            </a:r>
            <a:r>
              <a:rPr lang="en-US" sz="1800" b="1" baseline="-25000" dirty="0"/>
              <a:t>4</a:t>
            </a:r>
            <a:endParaRPr lang="en-US" sz="1800" i="1" u="sng" dirty="0"/>
          </a:p>
        </p:txBody>
      </p:sp>
      <p:pic>
        <p:nvPicPr>
          <p:cNvPr id="6" name="Picture 2" descr="http://cw2.erpi.com/cw/marieb/userfiles/05_Fig_17_4_p_736.jpg"/>
          <p:cNvPicPr>
            <a:picLocks noChangeAspect="1" noChangeArrowheads="1"/>
          </p:cNvPicPr>
          <p:nvPr/>
        </p:nvPicPr>
        <p:blipFill rotWithShape="1">
          <a:blip r:embed="rId2" cstate="print"/>
          <a:srcRect l="193" t="3268" r="49999" b="21749"/>
          <a:stretch/>
        </p:blipFill>
        <p:spPr bwMode="auto">
          <a:xfrm>
            <a:off x="4772111" y="1932670"/>
            <a:ext cx="3643363" cy="3394952"/>
          </a:xfrm>
          <a:prstGeom prst="rect">
            <a:avLst/>
          </a:prstGeom>
          <a:noFill/>
        </p:spPr>
      </p:pic>
      <p:sp>
        <p:nvSpPr>
          <p:cNvPr id="8" name="Text Box 4"/>
          <p:cNvSpPr txBox="1">
            <a:spLocks noChangeArrowheads="1"/>
          </p:cNvSpPr>
          <p:nvPr/>
        </p:nvSpPr>
        <p:spPr bwMode="auto">
          <a:xfrm>
            <a:off x="6075127" y="5510457"/>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17.4a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04788" y="261938"/>
            <a:ext cx="78819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412875" indent="-609600">
              <a:defRPr>
                <a:solidFill>
                  <a:schemeClr val="tx1"/>
                </a:solidFill>
                <a:latin typeface="Arial" charset="0"/>
              </a:defRPr>
            </a:lvl2pPr>
            <a:lvl3pPr marL="2201863" indent="-609600">
              <a:defRPr>
                <a:solidFill>
                  <a:schemeClr val="tx1"/>
                </a:solidFill>
                <a:latin typeface="Arial" charset="0"/>
              </a:defRPr>
            </a:lvl3pPr>
            <a:lvl4pPr marL="2990850" indent="-609600">
              <a:defRPr>
                <a:solidFill>
                  <a:schemeClr val="tx1"/>
                </a:solidFill>
                <a:latin typeface="Arial" charset="0"/>
              </a:defRPr>
            </a:lvl4pPr>
            <a:lvl5pPr marL="3779838" indent="-609600">
              <a:defRPr>
                <a:solidFill>
                  <a:schemeClr val="tx1"/>
                </a:solidFill>
                <a:latin typeface="Arial" charset="0"/>
              </a:defRPr>
            </a:lvl5pPr>
            <a:lvl6pPr marL="4237038" indent="-609600" fontAlgn="base">
              <a:spcBef>
                <a:spcPct val="0"/>
              </a:spcBef>
              <a:spcAft>
                <a:spcPct val="0"/>
              </a:spcAft>
              <a:defRPr>
                <a:solidFill>
                  <a:schemeClr val="tx1"/>
                </a:solidFill>
                <a:latin typeface="Arial" charset="0"/>
              </a:defRPr>
            </a:lvl6pPr>
            <a:lvl7pPr marL="4694238" indent="-609600" fontAlgn="base">
              <a:spcBef>
                <a:spcPct val="0"/>
              </a:spcBef>
              <a:spcAft>
                <a:spcPct val="0"/>
              </a:spcAft>
              <a:defRPr>
                <a:solidFill>
                  <a:schemeClr val="tx1"/>
                </a:solidFill>
                <a:latin typeface="Arial" charset="0"/>
              </a:defRPr>
            </a:lvl7pPr>
            <a:lvl8pPr marL="5151438" indent="-609600" fontAlgn="base">
              <a:spcBef>
                <a:spcPct val="0"/>
              </a:spcBef>
              <a:spcAft>
                <a:spcPct val="0"/>
              </a:spcAft>
              <a:defRPr>
                <a:solidFill>
                  <a:schemeClr val="tx1"/>
                </a:solidFill>
                <a:latin typeface="Arial" charset="0"/>
              </a:defRPr>
            </a:lvl8pPr>
            <a:lvl9pPr marL="5608638"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rPr>
              <a:t>8.2  </a:t>
            </a:r>
            <a:r>
              <a:rPr lang="fr-CA" sz="2400" b="1" dirty="0">
                <a:solidFill>
                  <a:srgbClr val="0000FF"/>
                </a:solidFill>
              </a:rPr>
              <a:t>La zone de conduction du système respiratoire</a:t>
            </a:r>
          </a:p>
        </p:txBody>
      </p:sp>
      <p:sp>
        <p:nvSpPr>
          <p:cNvPr id="77827" name="Rectangle 3"/>
          <p:cNvSpPr>
            <a:spLocks noChangeArrowheads="1"/>
          </p:cNvSpPr>
          <p:nvPr/>
        </p:nvSpPr>
        <p:spPr bwMode="auto">
          <a:xfrm>
            <a:off x="368484" y="789745"/>
            <a:ext cx="3188222" cy="487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30000"/>
              </a:spcBef>
            </a:pPr>
            <a:r>
              <a:rPr lang="fr-CA" sz="1800" b="1" dirty="0"/>
              <a:t>Zone de conduction :</a:t>
            </a:r>
          </a:p>
          <a:p>
            <a:pPr marL="176213" lvl="1" indent="-176213">
              <a:buSzPct val="125000"/>
              <a:buFont typeface="Arial" panose="020B0604020202020204" pitchFamily="34" charset="0"/>
              <a:buChar char="-"/>
            </a:pPr>
            <a:r>
              <a:rPr lang="fr-CA" sz="1600" dirty="0"/>
              <a:t>Voies respiratoires ; </a:t>
            </a:r>
            <a:r>
              <a:rPr lang="fr-CA" sz="1600" u="sng" dirty="0"/>
              <a:t>purifient</a:t>
            </a:r>
            <a:r>
              <a:rPr lang="fr-CA" sz="1600" dirty="0"/>
              <a:t>, </a:t>
            </a:r>
            <a:r>
              <a:rPr lang="fr-CA" sz="1600" u="sng" dirty="0"/>
              <a:t>humidifient</a:t>
            </a:r>
            <a:r>
              <a:rPr lang="fr-CA" sz="1600" dirty="0"/>
              <a:t> et réchauffent l’air inspiré.</a:t>
            </a:r>
          </a:p>
          <a:p>
            <a:pPr marL="176213" lvl="1" indent="-176213">
              <a:buSzPct val="125000"/>
              <a:buFont typeface="Arial" panose="020B0604020202020204" pitchFamily="34" charset="0"/>
              <a:buChar char="-"/>
            </a:pPr>
            <a:r>
              <a:rPr lang="fr-CA" sz="1600" dirty="0"/>
              <a:t>Constituée de :</a:t>
            </a:r>
          </a:p>
          <a:p>
            <a:pPr marL="358775" lvl="2" indent="-182563">
              <a:buSzPct val="80000"/>
              <a:buFont typeface="Wingdings" pitchFamily="2" charset="2"/>
              <a:buChar char="§"/>
            </a:pPr>
            <a:r>
              <a:rPr lang="fr-CA" sz="1600" i="1" dirty="0"/>
              <a:t>Nez </a:t>
            </a:r>
            <a:r>
              <a:rPr lang="fr-CA" sz="1600" dirty="0"/>
              <a:t>et </a:t>
            </a:r>
            <a:r>
              <a:rPr lang="fr-CA" sz="1600" i="1" dirty="0"/>
              <a:t>cavités nasales</a:t>
            </a:r>
          </a:p>
          <a:p>
            <a:pPr marL="358775" lvl="2" indent="-182563">
              <a:buSzPct val="80000"/>
              <a:buFont typeface="Wingdings" pitchFamily="2" charset="2"/>
              <a:buChar char="§"/>
            </a:pPr>
            <a:r>
              <a:rPr lang="fr-CA" sz="1600" i="1" dirty="0"/>
              <a:t>Pharynx</a:t>
            </a:r>
          </a:p>
          <a:p>
            <a:pPr marL="358775" lvl="2" indent="-182563">
              <a:buSzPct val="80000"/>
              <a:buFont typeface="Wingdings" pitchFamily="2" charset="2"/>
              <a:buChar char="§"/>
            </a:pPr>
            <a:r>
              <a:rPr lang="fr-CA" sz="1600" i="1" dirty="0"/>
              <a:t>Larynx</a:t>
            </a:r>
          </a:p>
          <a:p>
            <a:pPr marL="358775" lvl="2" indent="-182563">
              <a:buSzPct val="80000"/>
              <a:buFont typeface="Wingdings" pitchFamily="2" charset="2"/>
              <a:buChar char="§"/>
            </a:pPr>
            <a:r>
              <a:rPr lang="fr-CA" sz="1600" i="1" dirty="0"/>
              <a:t>Trachée</a:t>
            </a:r>
          </a:p>
          <a:p>
            <a:pPr marL="358775" lvl="2" indent="-182563">
              <a:buSzPct val="80000"/>
              <a:buFont typeface="Wingdings" pitchFamily="2" charset="2"/>
              <a:buChar char="§"/>
            </a:pPr>
            <a:r>
              <a:rPr lang="fr-CA" sz="1600" i="1" dirty="0"/>
              <a:t>Bronches</a:t>
            </a:r>
          </a:p>
          <a:p>
            <a:pPr marL="358775" lvl="2" indent="-182563">
              <a:buSzPct val="80000"/>
              <a:buFont typeface="Wingdings" pitchFamily="2" charset="2"/>
              <a:buChar char="§"/>
            </a:pPr>
            <a:r>
              <a:rPr lang="fr-CA" sz="1600" i="1" dirty="0"/>
              <a:t>Bronchioles</a:t>
            </a:r>
          </a:p>
          <a:p>
            <a:pPr marL="358775" lvl="2" indent="-182563">
              <a:buSzPct val="80000"/>
              <a:buFont typeface="Wingdings" pitchFamily="2" charset="2"/>
              <a:buChar char="§"/>
            </a:pPr>
            <a:r>
              <a:rPr lang="fr-CA" sz="1600" i="1" dirty="0"/>
              <a:t>Bronchioles terminales</a:t>
            </a:r>
          </a:p>
          <a:p>
            <a:pPr>
              <a:spcBef>
                <a:spcPct val="50000"/>
              </a:spcBef>
              <a:buSzPct val="80000"/>
              <a:buFont typeface="Wingdings" pitchFamily="2" charset="2"/>
              <a:buNone/>
            </a:pPr>
            <a:r>
              <a:rPr lang="fr-CA" sz="1800" b="1" dirty="0"/>
              <a:t>Zone respiratoire :</a:t>
            </a:r>
          </a:p>
          <a:p>
            <a:pPr marL="176213" lvl="1" indent="-176213">
              <a:buSzPct val="125000"/>
              <a:buFont typeface="Arial" panose="020B0604020202020204" pitchFamily="34" charset="0"/>
              <a:buChar char="-"/>
            </a:pPr>
            <a:r>
              <a:rPr lang="fr-CA" sz="1600" dirty="0"/>
              <a:t>Site des échanges gazeux</a:t>
            </a:r>
          </a:p>
          <a:p>
            <a:pPr marL="176213" lvl="1" indent="-176213">
              <a:buSzPct val="125000"/>
              <a:buFont typeface="Arial" panose="020B0604020202020204" pitchFamily="34" charset="0"/>
              <a:buChar char="-"/>
            </a:pPr>
            <a:r>
              <a:rPr lang="fr-CA" sz="1600" dirty="0"/>
              <a:t>Constituée de :</a:t>
            </a:r>
          </a:p>
          <a:p>
            <a:pPr marL="723900" lvl="2" indent="-188913">
              <a:buSzPct val="80000"/>
              <a:buFont typeface="Wingdings" pitchFamily="2" charset="2"/>
              <a:buChar char="§"/>
            </a:pPr>
            <a:r>
              <a:rPr lang="fr-CA" sz="1600" i="1" dirty="0"/>
              <a:t>Bronchioles respiratoires</a:t>
            </a:r>
            <a:endParaRPr lang="fr-CA" sz="1600" dirty="0"/>
          </a:p>
          <a:p>
            <a:pPr marL="723900" lvl="2" indent="-188913">
              <a:buSzPct val="80000"/>
              <a:buFont typeface="Wingdings" pitchFamily="2" charset="2"/>
              <a:buChar char="§"/>
            </a:pPr>
            <a:r>
              <a:rPr lang="fr-CA" sz="1600" i="1" dirty="0"/>
              <a:t>Conduits alvéolaires</a:t>
            </a:r>
            <a:endParaRPr lang="fr-CA" sz="1600" dirty="0"/>
          </a:p>
          <a:p>
            <a:pPr marL="723900" lvl="2" indent="-188913">
              <a:buSzPct val="80000"/>
              <a:buFont typeface="Wingdings" pitchFamily="2" charset="2"/>
              <a:buChar char="§"/>
            </a:pPr>
            <a:r>
              <a:rPr lang="fr-CA" sz="1600" i="1" dirty="0"/>
              <a:t>Alvéoles</a:t>
            </a:r>
          </a:p>
        </p:txBody>
      </p:sp>
      <p:sp>
        <p:nvSpPr>
          <p:cNvPr id="77829" name="Text Box 5"/>
          <p:cNvSpPr txBox="1">
            <a:spLocks noChangeArrowheads="1"/>
          </p:cNvSpPr>
          <p:nvPr/>
        </p:nvSpPr>
        <p:spPr bwMode="auto">
          <a:xfrm>
            <a:off x="8032683" y="6381083"/>
            <a:ext cx="80645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a:t>
            </a:r>
          </a:p>
        </p:txBody>
      </p:sp>
      <p:grpSp>
        <p:nvGrpSpPr>
          <p:cNvPr id="2" name="Group 1">
            <a:extLst>
              <a:ext uri="{FF2B5EF4-FFF2-40B4-BE49-F238E27FC236}">
                <a16:creationId xmlns:a16="http://schemas.microsoft.com/office/drawing/2014/main" id="{070ED724-DD38-4D8D-B901-DB121A26BD09}"/>
              </a:ext>
            </a:extLst>
          </p:cNvPr>
          <p:cNvGrpSpPr/>
          <p:nvPr/>
        </p:nvGrpSpPr>
        <p:grpSpPr>
          <a:xfrm>
            <a:off x="4009311" y="753570"/>
            <a:ext cx="5047042" cy="5719846"/>
            <a:chOff x="4009311" y="753570"/>
            <a:chExt cx="5047042" cy="5719846"/>
          </a:xfrm>
        </p:grpSpPr>
        <p:pic>
          <p:nvPicPr>
            <p:cNvPr id="131074" name="Picture 2" descr="D:\Chapter_22\B_JPEG_Images_and_Tables\b_unlabeled\figure_22_01_unlabe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196" t="-1" r="16243" b="4933"/>
            <a:stretch/>
          </p:blipFill>
          <p:spPr bwMode="auto">
            <a:xfrm>
              <a:off x="4060825" y="753570"/>
              <a:ext cx="4905375" cy="5381625"/>
            </a:xfrm>
            <a:prstGeom prst="rect">
              <a:avLst/>
            </a:prstGeom>
            <a:noFill/>
            <a:extLst>
              <a:ext uri="{909E8E84-426E-40DD-AFC4-6F175D3DCCD1}">
                <a14:hiddenFill xmlns:a14="http://schemas.microsoft.com/office/drawing/2010/main">
                  <a:solidFill>
                    <a:srgbClr val="FFFFFF"/>
                  </a:solidFill>
                </a14:hiddenFill>
              </a:ext>
            </a:extLst>
          </p:spPr>
        </p:pic>
        <p:sp>
          <p:nvSpPr>
            <p:cNvPr id="77832" name="Text Box 8"/>
            <p:cNvSpPr txBox="1">
              <a:spLocks noChangeArrowheads="1"/>
            </p:cNvSpPr>
            <p:nvPr/>
          </p:nvSpPr>
          <p:spPr bwMode="auto">
            <a:xfrm>
              <a:off x="4279768" y="2029432"/>
              <a:ext cx="83914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Cavité nasale</a:t>
              </a:r>
              <a:endParaRPr lang="en-US" sz="1200" b="1" dirty="0">
                <a:latin typeface="Calibri" pitchFamily="34" charset="0"/>
                <a:cs typeface="Calibri" pitchFamily="34" charset="0"/>
              </a:endParaRPr>
            </a:p>
          </p:txBody>
        </p:sp>
        <p:sp>
          <p:nvSpPr>
            <p:cNvPr id="77834" name="Text Box 10"/>
            <p:cNvSpPr txBox="1">
              <a:spLocks noChangeArrowheads="1"/>
            </p:cNvSpPr>
            <p:nvPr/>
          </p:nvSpPr>
          <p:spPr bwMode="auto">
            <a:xfrm>
              <a:off x="4292647" y="2235528"/>
              <a:ext cx="75398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Cavité orale</a:t>
              </a:r>
              <a:endParaRPr lang="en-US" sz="1200" b="1" dirty="0">
                <a:latin typeface="Calibri" pitchFamily="34" charset="0"/>
                <a:cs typeface="Calibri" pitchFamily="34" charset="0"/>
              </a:endParaRPr>
            </a:p>
          </p:txBody>
        </p:sp>
        <p:sp>
          <p:nvSpPr>
            <p:cNvPr id="77835" name="Text Box 11"/>
            <p:cNvSpPr txBox="1">
              <a:spLocks noChangeArrowheads="1"/>
            </p:cNvSpPr>
            <p:nvPr/>
          </p:nvSpPr>
          <p:spPr bwMode="auto">
            <a:xfrm>
              <a:off x="4618125" y="2867866"/>
              <a:ext cx="42088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Larynx</a:t>
              </a:r>
              <a:endParaRPr lang="en-US" sz="1200" b="1" dirty="0">
                <a:latin typeface="Calibri" pitchFamily="34" charset="0"/>
                <a:cs typeface="Calibri" pitchFamily="34" charset="0"/>
              </a:endParaRPr>
            </a:p>
          </p:txBody>
        </p:sp>
        <p:sp>
          <p:nvSpPr>
            <p:cNvPr id="77836" name="Text Box 12"/>
            <p:cNvSpPr txBox="1">
              <a:spLocks noChangeArrowheads="1"/>
            </p:cNvSpPr>
            <p:nvPr/>
          </p:nvSpPr>
          <p:spPr bwMode="auto">
            <a:xfrm>
              <a:off x="4009311" y="3150349"/>
              <a:ext cx="6989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r>
                <a:rPr lang="fr-CA" sz="1200" b="1" dirty="0">
                  <a:latin typeface="Calibri" pitchFamily="34" charset="0"/>
                  <a:cs typeface="Calibri" pitchFamily="34" charset="0"/>
                </a:rPr>
                <a:t>Bronche principale droite</a:t>
              </a:r>
              <a:endParaRPr lang="en-US" sz="1200" b="1" dirty="0">
                <a:latin typeface="Calibri" pitchFamily="34" charset="0"/>
                <a:cs typeface="Calibri" pitchFamily="34" charset="0"/>
              </a:endParaRPr>
            </a:p>
          </p:txBody>
        </p:sp>
        <p:sp>
          <p:nvSpPr>
            <p:cNvPr id="77837" name="Text Box 13"/>
            <p:cNvSpPr txBox="1">
              <a:spLocks noChangeArrowheads="1"/>
            </p:cNvSpPr>
            <p:nvPr/>
          </p:nvSpPr>
          <p:spPr bwMode="auto">
            <a:xfrm>
              <a:off x="5688176" y="4143657"/>
              <a:ext cx="5921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Poumon droit</a:t>
              </a:r>
              <a:endParaRPr lang="en-US" sz="1200" b="1" dirty="0">
                <a:latin typeface="Calibri" pitchFamily="34" charset="0"/>
                <a:cs typeface="Calibri" pitchFamily="34" charset="0"/>
              </a:endParaRPr>
            </a:p>
          </p:txBody>
        </p:sp>
        <p:sp>
          <p:nvSpPr>
            <p:cNvPr id="77838" name="Text Box 14"/>
            <p:cNvSpPr txBox="1">
              <a:spLocks noChangeArrowheads="1"/>
            </p:cNvSpPr>
            <p:nvPr/>
          </p:nvSpPr>
          <p:spPr bwMode="auto">
            <a:xfrm>
              <a:off x="7223840" y="2440795"/>
              <a:ext cx="6318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Pharynx</a:t>
              </a:r>
              <a:endParaRPr lang="en-US" sz="1200" b="1" dirty="0">
                <a:latin typeface="Calibri" pitchFamily="34" charset="0"/>
                <a:cs typeface="Calibri" pitchFamily="34" charset="0"/>
              </a:endParaRPr>
            </a:p>
          </p:txBody>
        </p:sp>
        <p:sp>
          <p:nvSpPr>
            <p:cNvPr id="77839" name="Text Box 15"/>
            <p:cNvSpPr txBox="1">
              <a:spLocks noChangeArrowheads="1"/>
            </p:cNvSpPr>
            <p:nvPr/>
          </p:nvSpPr>
          <p:spPr bwMode="auto">
            <a:xfrm>
              <a:off x="7407454" y="2880745"/>
              <a:ext cx="6318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Trachée</a:t>
              </a:r>
              <a:endParaRPr lang="en-US" sz="1200" b="1" dirty="0">
                <a:latin typeface="Calibri" pitchFamily="34" charset="0"/>
                <a:cs typeface="Calibri" pitchFamily="34" charset="0"/>
              </a:endParaRPr>
            </a:p>
          </p:txBody>
        </p:sp>
        <p:sp>
          <p:nvSpPr>
            <p:cNvPr id="77841" name="Text Box 17"/>
            <p:cNvSpPr txBox="1">
              <a:spLocks noChangeArrowheads="1"/>
            </p:cNvSpPr>
            <p:nvPr/>
          </p:nvSpPr>
          <p:spPr bwMode="auto">
            <a:xfrm>
              <a:off x="8327691" y="3118051"/>
              <a:ext cx="728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fr-CA" sz="1200" b="1" dirty="0">
                  <a:latin typeface="Calibri" pitchFamily="34" charset="0"/>
                  <a:cs typeface="Calibri" pitchFamily="34" charset="0"/>
                </a:rPr>
                <a:t>Bronche principale gauche</a:t>
              </a:r>
              <a:endParaRPr lang="en-US" sz="1200" b="1" dirty="0">
                <a:latin typeface="Calibri" pitchFamily="34" charset="0"/>
                <a:cs typeface="Calibri" pitchFamily="34" charset="0"/>
              </a:endParaRPr>
            </a:p>
          </p:txBody>
        </p:sp>
        <p:sp>
          <p:nvSpPr>
            <p:cNvPr id="77842" name="Text Box 18"/>
            <p:cNvSpPr txBox="1">
              <a:spLocks noChangeArrowheads="1"/>
            </p:cNvSpPr>
            <p:nvPr/>
          </p:nvSpPr>
          <p:spPr bwMode="auto">
            <a:xfrm>
              <a:off x="6850498" y="4141894"/>
              <a:ext cx="5921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Poumon gauche</a:t>
              </a:r>
              <a:endParaRPr lang="en-US" sz="1200" b="1" dirty="0">
                <a:latin typeface="Calibri" pitchFamily="34" charset="0"/>
                <a:cs typeface="Calibri" pitchFamily="34" charset="0"/>
              </a:endParaRPr>
            </a:p>
          </p:txBody>
        </p:sp>
        <p:sp>
          <p:nvSpPr>
            <p:cNvPr id="77843" name="Text Box 19"/>
            <p:cNvSpPr txBox="1">
              <a:spLocks noChangeArrowheads="1"/>
            </p:cNvSpPr>
            <p:nvPr/>
          </p:nvSpPr>
          <p:spPr bwMode="auto">
            <a:xfrm>
              <a:off x="6190644" y="6288750"/>
              <a:ext cx="88423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Diaphragme</a:t>
              </a:r>
              <a:endParaRPr lang="en-US" sz="1200" b="1" dirty="0">
                <a:latin typeface="Calibri" pitchFamily="34" charset="0"/>
                <a:cs typeface="Calibri" pitchFamily="34" charset="0"/>
              </a:endParaRPr>
            </a:p>
          </p:txBody>
        </p:sp>
        <p:cxnSp>
          <p:nvCxnSpPr>
            <p:cNvPr id="3" name="Connecteur droit 2"/>
            <p:cNvCxnSpPr/>
            <p:nvPr/>
          </p:nvCxnSpPr>
          <p:spPr>
            <a:xfrm flipH="1">
              <a:off x="5133360" y="2123945"/>
              <a:ext cx="3787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5080271" y="2340740"/>
              <a:ext cx="584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a:off x="5080271" y="2973078"/>
              <a:ext cx="10736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6221081" y="2546801"/>
              <a:ext cx="952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a:off x="6411734" y="2985957"/>
              <a:ext cx="982842" cy="471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6542753" y="5026722"/>
              <a:ext cx="0" cy="1262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4686460" y="3431687"/>
              <a:ext cx="1725274" cy="607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H="1">
              <a:off x="6542754" y="3420932"/>
              <a:ext cx="1797816" cy="618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47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22-20OxygenCurve_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5" b="9776"/>
          <a:stretch/>
        </p:blipFill>
        <p:spPr bwMode="auto">
          <a:xfrm>
            <a:off x="3363110" y="360001"/>
            <a:ext cx="5143623" cy="3682954"/>
          </a:xfrm>
          <a:prstGeom prst="rect">
            <a:avLst/>
          </a:prstGeom>
          <a:noFill/>
          <a:extLst>
            <a:ext uri="{909E8E84-426E-40DD-AFC4-6F175D3DCCD1}">
              <a14:hiddenFill xmlns:a14="http://schemas.microsoft.com/office/drawing/2010/main">
                <a:solidFill>
                  <a:srgbClr val="FFFFFF"/>
                </a:solidFill>
              </a14:hiddenFill>
            </a:ext>
          </a:extLst>
        </p:spPr>
      </p:pic>
      <p:sp>
        <p:nvSpPr>
          <p:cNvPr id="123909" name="Line 5"/>
          <p:cNvSpPr>
            <a:spLocks noChangeShapeType="1"/>
          </p:cNvSpPr>
          <p:nvPr/>
        </p:nvSpPr>
        <p:spPr bwMode="auto">
          <a:xfrm flipV="1">
            <a:off x="4144340" y="2946390"/>
            <a:ext cx="2556000" cy="4932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sp>
        <p:nvSpPr>
          <p:cNvPr id="123910" name="Text Box 6"/>
          <p:cNvSpPr txBox="1">
            <a:spLocks noChangeArrowheads="1"/>
          </p:cNvSpPr>
          <p:nvPr/>
        </p:nvSpPr>
        <p:spPr bwMode="auto">
          <a:xfrm>
            <a:off x="5463060" y="2548145"/>
            <a:ext cx="12188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CA" sz="1800" b="1" dirty="0">
                <a:solidFill>
                  <a:srgbClr val="FF0000"/>
                </a:solidFill>
                <a:latin typeface="Calibri" panose="020F0502020204030204" pitchFamily="34" charset="0"/>
              </a:rPr>
              <a:t>O</a:t>
            </a:r>
            <a:r>
              <a:rPr lang="fr-CA" sz="1800" b="1" baseline="-25000" dirty="0">
                <a:solidFill>
                  <a:srgbClr val="FF0000"/>
                </a:solidFill>
                <a:latin typeface="Calibri" panose="020F0502020204030204" pitchFamily="34" charset="0"/>
              </a:rPr>
              <a:t>2</a:t>
            </a:r>
            <a:r>
              <a:rPr lang="fr-CA" sz="1800" b="1" dirty="0">
                <a:solidFill>
                  <a:srgbClr val="FF0000"/>
                </a:solidFill>
                <a:latin typeface="Calibri" panose="020F0502020204030204" pitchFamily="34" charset="0"/>
              </a:rPr>
              <a:t> dissous</a:t>
            </a:r>
          </a:p>
        </p:txBody>
      </p:sp>
      <p:sp>
        <p:nvSpPr>
          <p:cNvPr id="123911" name="Text Box 7"/>
          <p:cNvSpPr txBox="1">
            <a:spLocks noChangeArrowheads="1"/>
          </p:cNvSpPr>
          <p:nvPr/>
        </p:nvSpPr>
        <p:spPr bwMode="auto">
          <a:xfrm>
            <a:off x="4227092" y="543744"/>
            <a:ext cx="11826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800" b="1" dirty="0">
                <a:solidFill>
                  <a:srgbClr val="000099"/>
                </a:solidFill>
                <a:latin typeface="Calibri" panose="020F0502020204030204" pitchFamily="34" charset="0"/>
              </a:rPr>
              <a:t>O</a:t>
            </a:r>
            <a:r>
              <a:rPr lang="fr-CA" sz="1800" b="1" baseline="-25000" dirty="0">
                <a:solidFill>
                  <a:srgbClr val="000099"/>
                </a:solidFill>
                <a:latin typeface="Calibri" panose="020F0502020204030204" pitchFamily="34" charset="0"/>
              </a:rPr>
              <a:t>2</a:t>
            </a:r>
            <a:r>
              <a:rPr lang="fr-CA" sz="1800" b="1" dirty="0">
                <a:solidFill>
                  <a:srgbClr val="000099"/>
                </a:solidFill>
                <a:latin typeface="Calibri" panose="020F0502020204030204" pitchFamily="34" charset="0"/>
              </a:rPr>
              <a:t> lié à </a:t>
            </a:r>
            <a:r>
              <a:rPr lang="fr-CA" sz="1800" b="1" dirty="0" err="1">
                <a:solidFill>
                  <a:srgbClr val="000099"/>
                </a:solidFill>
                <a:latin typeface="Calibri" panose="020F0502020204030204" pitchFamily="34" charset="0"/>
              </a:rPr>
              <a:t>Hb</a:t>
            </a:r>
            <a:endParaRPr lang="fr-CA" sz="1800" b="1" dirty="0">
              <a:solidFill>
                <a:srgbClr val="000099"/>
              </a:solidFill>
              <a:latin typeface="Calibri" panose="020F0502020204030204" pitchFamily="34" charset="0"/>
            </a:endParaRPr>
          </a:p>
        </p:txBody>
      </p:sp>
      <p:sp>
        <p:nvSpPr>
          <p:cNvPr id="123915" name="Text Box 11"/>
          <p:cNvSpPr txBox="1">
            <a:spLocks noChangeArrowheads="1"/>
          </p:cNvSpPr>
          <p:nvPr/>
        </p:nvSpPr>
        <p:spPr bwMode="auto">
          <a:xfrm rot="16200000">
            <a:off x="2032587" y="1489329"/>
            <a:ext cx="2996170"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CA" sz="1400" b="1" dirty="0"/>
              <a:t>Pourcentage de saturation de l’hémoglobine en O</a:t>
            </a:r>
            <a:r>
              <a:rPr lang="fr-CA" sz="1400" b="1" baseline="-25000" dirty="0"/>
              <a:t>2</a:t>
            </a:r>
            <a:endParaRPr lang="fr-CA" sz="1400" b="1" dirty="0"/>
          </a:p>
        </p:txBody>
      </p:sp>
      <p:sp>
        <p:nvSpPr>
          <p:cNvPr id="123917" name="Text Box 13"/>
          <p:cNvSpPr txBox="1">
            <a:spLocks noChangeArrowheads="1"/>
          </p:cNvSpPr>
          <p:nvPr/>
        </p:nvSpPr>
        <p:spPr bwMode="auto">
          <a:xfrm>
            <a:off x="7213036" y="394661"/>
            <a:ext cx="1560512" cy="8280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2000" bIns="108000" anchor="ctr" anchorCtr="0">
            <a:spAutoFit/>
          </a:bodyPr>
          <a:lstStyle/>
          <a:p>
            <a:r>
              <a:rPr lang="fr-CA" sz="1400" b="1" dirty="0"/>
              <a:t>Volume d’O</a:t>
            </a:r>
            <a:r>
              <a:rPr lang="fr-CA" sz="1400" b="1" baseline="-25000" dirty="0"/>
              <a:t>2</a:t>
            </a:r>
            <a:r>
              <a:rPr lang="fr-CA" sz="1400" b="1" dirty="0"/>
              <a:t> libéré dans les tissus</a:t>
            </a:r>
          </a:p>
        </p:txBody>
      </p:sp>
      <p:sp>
        <p:nvSpPr>
          <p:cNvPr id="14" name="Line 29"/>
          <p:cNvSpPr>
            <a:spLocks noChangeShapeType="1"/>
          </p:cNvSpPr>
          <p:nvPr/>
        </p:nvSpPr>
        <p:spPr bwMode="auto">
          <a:xfrm>
            <a:off x="6726467" y="2826861"/>
            <a:ext cx="598214" cy="422164"/>
          </a:xfrm>
          <a:prstGeom prst="line">
            <a:avLst/>
          </a:prstGeom>
          <a:noFill/>
          <a:ln w="12700">
            <a:solidFill>
              <a:srgbClr val="0074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2" name="Rectangle 1"/>
          <p:cNvSpPr/>
          <p:nvPr/>
        </p:nvSpPr>
        <p:spPr>
          <a:xfrm>
            <a:off x="180900" y="3923903"/>
            <a:ext cx="8782199" cy="2616101"/>
          </a:xfrm>
          <a:prstGeom prst="rect">
            <a:avLst/>
          </a:prstGeom>
        </p:spPr>
        <p:txBody>
          <a:bodyPr wrap="square">
            <a:spAutoFit/>
          </a:bodyPr>
          <a:lstStyle/>
          <a:p>
            <a:pPr marL="266700" indent="-266700" algn="just">
              <a:buNone/>
            </a:pPr>
            <a:r>
              <a:rPr lang="fr-CA" sz="1400" b="1" dirty="0"/>
              <a:t>a) 	O</a:t>
            </a:r>
            <a:r>
              <a:rPr lang="fr-CA" sz="1400" b="1" baseline="-25000" dirty="0"/>
              <a:t>2</a:t>
            </a:r>
            <a:r>
              <a:rPr lang="fr-CA" sz="1400" b="1" dirty="0"/>
              <a:t> dissous vs O</a:t>
            </a:r>
            <a:r>
              <a:rPr lang="fr-CA" sz="1400" b="1" baseline="-25000" dirty="0"/>
              <a:t>2</a:t>
            </a:r>
            <a:r>
              <a:rPr lang="fr-CA" sz="1400" b="1" dirty="0"/>
              <a:t> lié à l’hémoglobine</a:t>
            </a:r>
            <a:endParaRPr lang="fr-CA" sz="1400" dirty="0"/>
          </a:p>
          <a:p>
            <a:pPr marL="266700" algn="just">
              <a:spcBef>
                <a:spcPts val="300"/>
              </a:spcBef>
              <a:buNone/>
            </a:pPr>
            <a:r>
              <a:rPr lang="fr-CA" sz="1400" dirty="0"/>
              <a:t>Le graphique montre que la quantité d’O</a:t>
            </a:r>
            <a:r>
              <a:rPr lang="fr-CA" sz="1400" baseline="-25000" dirty="0"/>
              <a:t>2</a:t>
            </a:r>
            <a:r>
              <a:rPr lang="fr-CA" sz="1400" dirty="0"/>
              <a:t> directement dissous dans le plasma (ligne rouge) est très faible comparativement à celle associée à l’hémoglobine (ligne bleue). Cette constatation sous-tend la raison même de la présence d’hémoglobine dans le sang. Sans elle, les niveaux d’O</a:t>
            </a:r>
            <a:r>
              <a:rPr lang="fr-CA" sz="1400" baseline="-25000" dirty="0"/>
              <a:t>2</a:t>
            </a:r>
            <a:r>
              <a:rPr lang="fr-CA" sz="1400" dirty="0"/>
              <a:t> seraient beaucoup trop faibles pour subvenir aux besoins métaboliques de nos cellules !</a:t>
            </a:r>
          </a:p>
          <a:p>
            <a:pPr marL="266700" indent="-266700" algn="just">
              <a:spcBef>
                <a:spcPts val="600"/>
              </a:spcBef>
              <a:buNone/>
            </a:pPr>
            <a:r>
              <a:rPr lang="fr-CA" sz="1400" b="1" dirty="0"/>
              <a:t>b) 	Détermination de la quantité d’O</a:t>
            </a:r>
            <a:r>
              <a:rPr lang="fr-CA" sz="1400" b="1" baseline="-25000" dirty="0"/>
              <a:t>2</a:t>
            </a:r>
            <a:r>
              <a:rPr lang="fr-CA" sz="1400" b="1" dirty="0"/>
              <a:t> dans le sang artériel et veineux</a:t>
            </a:r>
            <a:endParaRPr lang="fr-CA" sz="1400" dirty="0"/>
          </a:p>
          <a:p>
            <a:pPr marL="266700" algn="just">
              <a:spcBef>
                <a:spcPts val="300"/>
              </a:spcBef>
              <a:buNone/>
            </a:pPr>
            <a:r>
              <a:rPr lang="fr-CA" sz="1400" dirty="0"/>
              <a:t>À partir de l’axe de droite du graphique, on peut déterminer les concentrations totales d’O</a:t>
            </a:r>
            <a:r>
              <a:rPr lang="fr-CA" sz="1400" baseline="-25000" dirty="0"/>
              <a:t>2</a:t>
            </a:r>
            <a:r>
              <a:rPr lang="fr-CA" sz="1400" dirty="0"/>
              <a:t> dans le sang artériel et veineux : environ 20 </a:t>
            </a:r>
            <a:r>
              <a:rPr lang="fr-CA" sz="1400" dirty="0" err="1"/>
              <a:t>mL</a:t>
            </a:r>
            <a:r>
              <a:rPr lang="fr-CA" sz="1400" dirty="0"/>
              <a:t> O</a:t>
            </a:r>
            <a:r>
              <a:rPr lang="fr-CA" sz="1400" baseline="-25000" dirty="0"/>
              <a:t>2</a:t>
            </a:r>
            <a:r>
              <a:rPr lang="fr-CA" sz="1400" dirty="0"/>
              <a:t> / 100 </a:t>
            </a:r>
            <a:r>
              <a:rPr lang="fr-CA" sz="1400" dirty="0" err="1"/>
              <a:t>mL</a:t>
            </a:r>
            <a:r>
              <a:rPr lang="fr-CA" sz="1400" dirty="0"/>
              <a:t> de sang artériel et 15 </a:t>
            </a:r>
            <a:r>
              <a:rPr lang="fr-CA" sz="1400" dirty="0" err="1"/>
              <a:t>mL</a:t>
            </a:r>
            <a:r>
              <a:rPr lang="fr-CA" sz="1400" dirty="0"/>
              <a:t> O</a:t>
            </a:r>
            <a:r>
              <a:rPr lang="fr-CA" sz="1400" baseline="-25000" dirty="0"/>
              <a:t>2</a:t>
            </a:r>
            <a:r>
              <a:rPr lang="fr-CA" sz="1400" dirty="0"/>
              <a:t> / 100 </a:t>
            </a:r>
            <a:r>
              <a:rPr lang="fr-CA" sz="1400" dirty="0" err="1"/>
              <a:t>mL</a:t>
            </a:r>
            <a:r>
              <a:rPr lang="fr-CA" sz="1400" dirty="0"/>
              <a:t> de sang veineux. L’unité particulière de cette concentration, en </a:t>
            </a:r>
            <a:r>
              <a:rPr lang="fr-CA" sz="1400" dirty="0" err="1"/>
              <a:t>mL</a:t>
            </a:r>
            <a:r>
              <a:rPr lang="fr-CA" sz="1400" dirty="0"/>
              <a:t> d’O</a:t>
            </a:r>
            <a:r>
              <a:rPr lang="fr-CA" sz="1400" baseline="-25000" dirty="0"/>
              <a:t>2</a:t>
            </a:r>
            <a:r>
              <a:rPr lang="fr-CA" sz="1400" dirty="0"/>
              <a:t> / 100 </a:t>
            </a:r>
            <a:r>
              <a:rPr lang="fr-CA" sz="1400" dirty="0" err="1"/>
              <a:t>mL</a:t>
            </a:r>
            <a:r>
              <a:rPr lang="fr-CA" sz="1400" dirty="0"/>
              <a:t> de sang, fait référence au volume d’O</a:t>
            </a:r>
            <a:r>
              <a:rPr lang="fr-CA" sz="1400" baseline="-25000" dirty="0"/>
              <a:t>2</a:t>
            </a:r>
            <a:r>
              <a:rPr lang="fr-CA" sz="1400" dirty="0"/>
              <a:t> à l’état gazeux qui est absorbé par le sang. Ainsi, une valeur de 20 </a:t>
            </a:r>
            <a:r>
              <a:rPr lang="fr-CA" sz="1400" dirty="0" err="1"/>
              <a:t>mL</a:t>
            </a:r>
            <a:r>
              <a:rPr lang="fr-CA" sz="1400" dirty="0"/>
              <a:t> O</a:t>
            </a:r>
            <a:r>
              <a:rPr lang="fr-CA" sz="1400" baseline="-25000" dirty="0"/>
              <a:t>2</a:t>
            </a:r>
            <a:r>
              <a:rPr lang="fr-CA" sz="1400" dirty="0"/>
              <a:t> / 100 </a:t>
            </a:r>
            <a:r>
              <a:rPr lang="fr-CA" sz="1400" dirty="0" err="1"/>
              <a:t>mL</a:t>
            </a:r>
            <a:r>
              <a:rPr lang="fr-CA" sz="1400" dirty="0"/>
              <a:t> sang signifie que 100 </a:t>
            </a:r>
            <a:r>
              <a:rPr lang="fr-CA" sz="1400" dirty="0" err="1"/>
              <a:t>mL</a:t>
            </a:r>
            <a:r>
              <a:rPr lang="fr-CA" sz="1400" dirty="0"/>
              <a:t> de sang ont absorbé l’équivalent de 20 </a:t>
            </a:r>
            <a:r>
              <a:rPr lang="fr-CA" sz="1400" dirty="0" err="1"/>
              <a:t>mL</a:t>
            </a:r>
            <a:r>
              <a:rPr lang="fr-CA" sz="1400" dirty="0"/>
              <a:t> d’O</a:t>
            </a:r>
            <a:r>
              <a:rPr lang="fr-CA" sz="1400" baseline="-25000" dirty="0"/>
              <a:t>2</a:t>
            </a:r>
            <a:r>
              <a:rPr lang="fr-CA" sz="1400" dirty="0"/>
              <a:t> qui était présent dans l’air.</a:t>
            </a:r>
          </a:p>
        </p:txBody>
      </p:sp>
      <p:sp>
        <p:nvSpPr>
          <p:cNvPr id="12" name="Text Box 4">
            <a:extLst>
              <a:ext uri="{FF2B5EF4-FFF2-40B4-BE49-F238E27FC236}">
                <a16:creationId xmlns:a16="http://schemas.microsoft.com/office/drawing/2014/main" id="{62A8DAEE-0382-4ED9-86CB-B7F744B23A7C}"/>
              </a:ext>
            </a:extLst>
          </p:cNvPr>
          <p:cNvSpPr txBox="1">
            <a:spLocks noChangeArrowheads="1"/>
          </p:cNvSpPr>
          <p:nvPr/>
        </p:nvSpPr>
        <p:spPr bwMode="auto">
          <a:xfrm>
            <a:off x="299014" y="326170"/>
            <a:ext cx="2535238" cy="327782"/>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5000"/>
              </a:lnSpc>
              <a:spcBef>
                <a:spcPct val="50000"/>
              </a:spcBef>
            </a:pPr>
            <a:r>
              <a:rPr lang="en-US" sz="1800" b="1" dirty="0"/>
              <a:t>Hb + 4O</a:t>
            </a:r>
            <a:r>
              <a:rPr lang="en-US" sz="1800" b="1" baseline="-25000" dirty="0"/>
              <a:t>2</a:t>
            </a:r>
            <a:r>
              <a:rPr lang="en-US" sz="1800" b="1" dirty="0"/>
              <a:t> </a:t>
            </a:r>
            <a:r>
              <a:rPr lang="en-US" sz="1800" b="1" dirty="0">
                <a:sym typeface="Wingdings 3" pitchFamily="18" charset="2"/>
              </a:rPr>
              <a:t></a:t>
            </a:r>
            <a:r>
              <a:rPr lang="en-US" sz="1800" b="1" dirty="0"/>
              <a:t>  Hb(O</a:t>
            </a:r>
            <a:r>
              <a:rPr lang="en-US" sz="1800" b="1" baseline="-25000" dirty="0"/>
              <a:t>2</a:t>
            </a:r>
            <a:r>
              <a:rPr lang="en-US" sz="1800" b="1" dirty="0"/>
              <a:t>)</a:t>
            </a:r>
            <a:r>
              <a:rPr lang="en-US" sz="1800" b="1" baseline="-25000" dirty="0"/>
              <a:t>4</a:t>
            </a:r>
            <a:endParaRPr lang="en-US" sz="1800" i="1" u="sng" dirty="0"/>
          </a:p>
        </p:txBody>
      </p:sp>
      <p:sp>
        <p:nvSpPr>
          <p:cNvPr id="123916" name="Text Box 12"/>
          <p:cNvSpPr txBox="1">
            <a:spLocks noChangeArrowheads="1"/>
          </p:cNvSpPr>
          <p:nvPr/>
        </p:nvSpPr>
        <p:spPr bwMode="auto">
          <a:xfrm rot="16200000">
            <a:off x="6365378" y="1902123"/>
            <a:ext cx="1657736" cy="3405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36000">
            <a:noAutofit/>
          </a:bodyPr>
          <a:lstStyle/>
          <a:p>
            <a:pPr algn="ctr"/>
            <a:r>
              <a:rPr lang="fr-CA" sz="1200" b="1" dirty="0" err="1"/>
              <a:t>mL</a:t>
            </a:r>
            <a:r>
              <a:rPr lang="fr-CA" sz="1200" b="1" dirty="0"/>
              <a:t> O</a:t>
            </a:r>
            <a:r>
              <a:rPr lang="fr-CA" sz="1200" b="1" baseline="-25000" dirty="0"/>
              <a:t>2</a:t>
            </a:r>
            <a:r>
              <a:rPr lang="en-US" sz="1200" b="1" dirty="0">
                <a:cs typeface="Arial" charset="0"/>
              </a:rPr>
              <a:t>/100 mL de sang</a:t>
            </a:r>
            <a:endParaRPr lang="fr-CA" sz="1200" b="1" dirty="0"/>
          </a:p>
        </p:txBody>
      </p:sp>
      <p:sp>
        <p:nvSpPr>
          <p:cNvPr id="16" name="Rectangle 58"/>
          <p:cNvSpPr>
            <a:spLocks noChangeArrowheads="1"/>
          </p:cNvSpPr>
          <p:nvPr/>
        </p:nvSpPr>
        <p:spPr bwMode="auto">
          <a:xfrm>
            <a:off x="7324681" y="2708508"/>
            <a:ext cx="1664545" cy="122341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nchor="ctr">
            <a:spAutoFit/>
          </a:bodyPr>
          <a:lstStyle/>
          <a:p>
            <a:pPr eaLnBrk="0" hangingPunct="0">
              <a:defRPr/>
            </a:pPr>
            <a:r>
              <a:rPr lang="fr-CA" sz="1050" dirty="0">
                <a:latin typeface="Arial"/>
              </a:rPr>
              <a:t>Cet axe indique la quantité totale d’O</a:t>
            </a:r>
            <a:r>
              <a:rPr lang="fr-CA" sz="1050" baseline="-25000" dirty="0">
                <a:latin typeface="Arial"/>
              </a:rPr>
              <a:t>2</a:t>
            </a:r>
            <a:r>
              <a:rPr lang="fr-CA" sz="1050" dirty="0">
                <a:latin typeface="Arial"/>
              </a:rPr>
              <a:t> dans le sang (en </a:t>
            </a:r>
            <a:r>
              <a:rPr lang="fr-CA" sz="1050" dirty="0" err="1">
                <a:latin typeface="Arial"/>
              </a:rPr>
              <a:t>mL</a:t>
            </a:r>
            <a:r>
              <a:rPr lang="fr-CA" sz="1050" dirty="0">
                <a:latin typeface="Arial"/>
              </a:rPr>
              <a:t> d’O</a:t>
            </a:r>
            <a:r>
              <a:rPr lang="fr-CA" sz="1050" baseline="-25000" dirty="0">
                <a:latin typeface="Arial"/>
              </a:rPr>
              <a:t>2</a:t>
            </a:r>
            <a:r>
              <a:rPr lang="fr-CA" sz="1050" dirty="0">
                <a:latin typeface="Arial"/>
              </a:rPr>
              <a:t> gazeux absorbé par 100 </a:t>
            </a:r>
            <a:r>
              <a:rPr lang="fr-CA" sz="1050" dirty="0" err="1">
                <a:latin typeface="Arial"/>
              </a:rPr>
              <a:t>mL</a:t>
            </a:r>
            <a:r>
              <a:rPr lang="fr-CA" sz="1050" dirty="0">
                <a:latin typeface="Arial"/>
              </a:rPr>
              <a:t> de sang). Elle est égale à la quantité d’O</a:t>
            </a:r>
            <a:r>
              <a:rPr lang="fr-CA" sz="1050" baseline="-25000" dirty="0">
                <a:latin typeface="Arial"/>
              </a:rPr>
              <a:t>2</a:t>
            </a:r>
            <a:r>
              <a:rPr lang="fr-CA" sz="1050" dirty="0">
                <a:latin typeface="Arial"/>
              </a:rPr>
              <a:t> lié à </a:t>
            </a:r>
            <a:r>
              <a:rPr lang="fr-CA" sz="1050" dirty="0" err="1">
                <a:latin typeface="Arial"/>
              </a:rPr>
              <a:t>Hb</a:t>
            </a:r>
            <a:r>
              <a:rPr lang="fr-CA" sz="1050" dirty="0">
                <a:latin typeface="Arial"/>
              </a:rPr>
              <a:t> + quantité d’O</a:t>
            </a:r>
            <a:r>
              <a:rPr lang="fr-CA" sz="1050" baseline="-25000" dirty="0">
                <a:latin typeface="Arial"/>
              </a:rPr>
              <a:t>2</a:t>
            </a:r>
            <a:r>
              <a:rPr lang="fr-CA" sz="1050" dirty="0">
                <a:latin typeface="Arial"/>
              </a:rPr>
              <a:t> libre dissous. </a:t>
            </a:r>
          </a:p>
        </p:txBody>
      </p:sp>
      <p:sp>
        <p:nvSpPr>
          <p:cNvPr id="13" name="Text Box 13">
            <a:extLst>
              <a:ext uri="{FF2B5EF4-FFF2-40B4-BE49-F238E27FC236}">
                <a16:creationId xmlns:a16="http://schemas.microsoft.com/office/drawing/2014/main" id="{96E90CD6-4783-466B-B583-4BAF4642C450}"/>
              </a:ext>
            </a:extLst>
          </p:cNvPr>
          <p:cNvSpPr txBox="1">
            <a:spLocks noChangeArrowheads="1"/>
          </p:cNvSpPr>
          <p:nvPr/>
        </p:nvSpPr>
        <p:spPr bwMode="auto">
          <a:xfrm>
            <a:off x="4504537" y="3612068"/>
            <a:ext cx="1430384" cy="4308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nchor="ctr" anchorCtr="0">
            <a:spAutoFit/>
          </a:bodyPr>
          <a:lstStyle/>
          <a:p>
            <a:pPr algn="ctr"/>
            <a:r>
              <a:rPr lang="fr-CA" sz="1400" b="1" dirty="0"/>
              <a:t>PO</a:t>
            </a:r>
            <a:r>
              <a:rPr lang="fr-CA" sz="1400" b="1" baseline="-25000" dirty="0"/>
              <a:t>2</a:t>
            </a:r>
            <a:r>
              <a:rPr lang="fr-CA" sz="1400" b="1" dirty="0"/>
              <a:t> au niveau des tissus</a:t>
            </a:r>
          </a:p>
        </p:txBody>
      </p:sp>
      <p:sp>
        <p:nvSpPr>
          <p:cNvPr id="15" name="Text Box 13">
            <a:extLst>
              <a:ext uri="{FF2B5EF4-FFF2-40B4-BE49-F238E27FC236}">
                <a16:creationId xmlns:a16="http://schemas.microsoft.com/office/drawing/2014/main" id="{C1765A69-050F-432D-B798-AE1DA6852C1F}"/>
              </a:ext>
            </a:extLst>
          </p:cNvPr>
          <p:cNvSpPr txBox="1">
            <a:spLocks noChangeArrowheads="1"/>
          </p:cNvSpPr>
          <p:nvPr/>
        </p:nvSpPr>
        <p:spPr bwMode="auto">
          <a:xfrm>
            <a:off x="5894297" y="3612067"/>
            <a:ext cx="1430384" cy="4308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nchor="ctr" anchorCtr="0">
            <a:spAutoFit/>
          </a:bodyPr>
          <a:lstStyle/>
          <a:p>
            <a:pPr algn="ctr"/>
            <a:r>
              <a:rPr lang="fr-CA" sz="1400" b="1" dirty="0"/>
              <a:t>PO</a:t>
            </a:r>
            <a:r>
              <a:rPr lang="fr-CA" sz="1400" b="1" baseline="-25000" dirty="0"/>
              <a:t>2</a:t>
            </a:r>
            <a:r>
              <a:rPr lang="fr-CA" sz="1400" b="1" dirty="0"/>
              <a:t> au niveau des poumons</a:t>
            </a:r>
          </a:p>
        </p:txBody>
      </p:sp>
      <p:sp>
        <p:nvSpPr>
          <p:cNvPr id="17" name="Text Box 13">
            <a:extLst>
              <a:ext uri="{FF2B5EF4-FFF2-40B4-BE49-F238E27FC236}">
                <a16:creationId xmlns:a16="http://schemas.microsoft.com/office/drawing/2014/main" id="{A41B9051-5F8E-4036-A780-5C0EC0AB558A}"/>
              </a:ext>
            </a:extLst>
          </p:cNvPr>
          <p:cNvSpPr txBox="1">
            <a:spLocks noChangeArrowheads="1"/>
          </p:cNvSpPr>
          <p:nvPr/>
        </p:nvSpPr>
        <p:spPr bwMode="auto">
          <a:xfrm>
            <a:off x="3903185" y="3284021"/>
            <a:ext cx="1194135" cy="2154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spAutoFit/>
          </a:bodyPr>
          <a:lstStyle/>
          <a:p>
            <a:pPr algn="ctr"/>
            <a:r>
              <a:rPr lang="fr-CA" sz="1400" b="1" dirty="0"/>
              <a:t>PO</a:t>
            </a:r>
            <a:r>
              <a:rPr lang="fr-CA" sz="1400" b="1" baseline="-25000" dirty="0"/>
              <a:t>2</a:t>
            </a:r>
            <a:r>
              <a:rPr lang="fr-CA" sz="1400" b="1" dirty="0"/>
              <a:t> (mm Hg)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42888" y="249238"/>
            <a:ext cx="8567737" cy="1397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a:solidFill>
                  <a:schemeClr val="tx1"/>
                </a:solidFill>
                <a:latin typeface="Arial" charset="0"/>
              </a:defRPr>
            </a:lvl1pPr>
            <a:lvl2pPr marL="1077913" indent="-174625">
              <a:defRPr>
                <a:solidFill>
                  <a:schemeClr val="tx1"/>
                </a:solidFill>
                <a:latin typeface="Arial" charset="0"/>
              </a:defRPr>
            </a:lvl2pPr>
            <a:lvl3pPr marL="1257300">
              <a:defRPr>
                <a:solidFill>
                  <a:schemeClr val="tx1"/>
                </a:solidFill>
                <a:latin typeface="Arial" charset="0"/>
              </a:defRPr>
            </a:lvl3pPr>
            <a:lvl4pPr marL="143668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8.15	Décrire les 3 formes de transport du CO</a:t>
            </a:r>
            <a:r>
              <a:rPr lang="fr-FR" sz="2400" b="1" baseline="-25000" dirty="0">
                <a:solidFill>
                  <a:srgbClr val="0000FF"/>
                </a:solidFill>
              </a:rPr>
              <a:t>2</a:t>
            </a:r>
            <a:r>
              <a:rPr lang="fr-FR" sz="2400" b="1" dirty="0">
                <a:solidFill>
                  <a:srgbClr val="0000FF"/>
                </a:solidFill>
              </a:rPr>
              <a:t> </a:t>
            </a:r>
          </a:p>
          <a:p>
            <a:pPr marL="0" indent="0" eaLnBrk="0" hangingPunct="0">
              <a:spcBef>
                <a:spcPct val="40000"/>
              </a:spcBef>
            </a:pPr>
            <a:r>
              <a:rPr lang="fr-FR" sz="1600" dirty="0"/>
              <a:t>En conditions normales, les cellules produisent ~200 </a:t>
            </a:r>
            <a:r>
              <a:rPr lang="fr-FR" sz="1600" dirty="0" err="1"/>
              <a:t>mL</a:t>
            </a:r>
            <a:r>
              <a:rPr lang="fr-FR" sz="1600" dirty="0"/>
              <a:t> CO</a:t>
            </a:r>
            <a:r>
              <a:rPr lang="fr-FR" sz="1600" baseline="-25000" dirty="0"/>
              <a:t>2</a:t>
            </a:r>
            <a:r>
              <a:rPr lang="fr-FR" sz="1600" dirty="0"/>
              <a:t>/min = quantité excrétée par les poumons/min.</a:t>
            </a:r>
          </a:p>
          <a:p>
            <a:pPr marL="4763" indent="-4763" eaLnBrk="0" hangingPunct="0">
              <a:spcBef>
                <a:spcPct val="40000"/>
              </a:spcBef>
            </a:pPr>
            <a:r>
              <a:rPr lang="fr-FR" sz="1600" dirty="0"/>
              <a:t>Transporté dans le sang sous trois formes :</a:t>
            </a:r>
            <a:endParaRPr lang="fr-FR" sz="1600" b="1" u="sng" dirty="0"/>
          </a:p>
        </p:txBody>
      </p:sp>
      <p:sp>
        <p:nvSpPr>
          <p:cNvPr id="124931" name="Text Box 3"/>
          <p:cNvSpPr txBox="1">
            <a:spLocks noChangeArrowheads="1"/>
          </p:cNvSpPr>
          <p:nvPr/>
        </p:nvSpPr>
        <p:spPr bwMode="auto">
          <a:xfrm>
            <a:off x="242887" y="1602948"/>
            <a:ext cx="8567737" cy="22159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55600" indent="-355600">
              <a:defRPr>
                <a:solidFill>
                  <a:schemeClr val="tx1"/>
                </a:solidFill>
                <a:latin typeface="Arial" charset="0"/>
              </a:defRPr>
            </a:lvl1pPr>
            <a:lvl2pPr marL="877888"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268288" indent="-268288" eaLnBrk="0" hangingPunct="0"/>
            <a:r>
              <a:rPr lang="fr-FR" sz="1600" b="1" dirty="0"/>
              <a:t>1)	Dissous dans le plasma :</a:t>
            </a:r>
            <a:r>
              <a:rPr lang="fr-FR" sz="1600" dirty="0"/>
              <a:t>  7-10%</a:t>
            </a:r>
          </a:p>
          <a:p>
            <a:pPr marL="268288" indent="-268288" eaLnBrk="0" hangingPunct="0">
              <a:spcBef>
                <a:spcPts val="600"/>
              </a:spcBef>
              <a:buFontTx/>
              <a:buAutoNum type="arabicParenR" startAt="2"/>
            </a:pPr>
            <a:r>
              <a:rPr lang="fr-FR" sz="1600" b="1" dirty="0"/>
              <a:t>Lié à </a:t>
            </a:r>
            <a:r>
              <a:rPr lang="fr-FR" sz="1600" b="1" dirty="0" err="1"/>
              <a:t>Hb</a:t>
            </a:r>
            <a:r>
              <a:rPr lang="fr-FR" sz="1600" b="1" dirty="0"/>
              <a:t> (</a:t>
            </a:r>
            <a:r>
              <a:rPr lang="fr-FR" sz="1600" b="1" i="1" dirty="0" err="1"/>
              <a:t>carbaminohémoglobine</a:t>
            </a:r>
            <a:r>
              <a:rPr lang="fr-FR" sz="1600" b="1" dirty="0"/>
              <a:t>) :  </a:t>
            </a:r>
            <a:r>
              <a:rPr lang="fr-FR" sz="1600" dirty="0"/>
              <a:t>20-30%</a:t>
            </a:r>
          </a:p>
          <a:p>
            <a:pPr eaLnBrk="0" hangingPunct="0"/>
            <a:r>
              <a:rPr lang="fr-FR" sz="1600" i="1" dirty="0"/>
              <a:t>	(Note : le CO</a:t>
            </a:r>
            <a:r>
              <a:rPr lang="fr-FR" sz="1600" i="1" baseline="-25000" dirty="0"/>
              <a:t>2</a:t>
            </a:r>
            <a:r>
              <a:rPr lang="fr-FR" sz="1600" i="1" dirty="0"/>
              <a:t> se lie aux acides aminés de </a:t>
            </a:r>
            <a:r>
              <a:rPr lang="fr-FR" sz="1600" i="1" dirty="0" err="1"/>
              <a:t>Hb</a:t>
            </a:r>
            <a:r>
              <a:rPr lang="fr-FR" sz="1600" i="1" dirty="0"/>
              <a:t>, et non au groupement hème)</a:t>
            </a:r>
            <a:endParaRPr lang="fr-FR" sz="1600" u="sng" dirty="0"/>
          </a:p>
          <a:p>
            <a:pPr marL="268288" indent="-268288" eaLnBrk="0" hangingPunct="0">
              <a:spcBef>
                <a:spcPts val="600"/>
              </a:spcBef>
              <a:buFontTx/>
              <a:buAutoNum type="arabicParenR" startAt="3"/>
            </a:pPr>
            <a:r>
              <a:rPr lang="fr-FR" sz="1600" b="1" dirty="0"/>
              <a:t>Ion bicarbonate dans le plasma :</a:t>
            </a:r>
            <a:endParaRPr lang="fr-FR" sz="1600" dirty="0"/>
          </a:p>
          <a:p>
            <a:pPr marL="268288" indent="-268288" eaLnBrk="0" hangingPunct="0"/>
            <a:r>
              <a:rPr lang="fr-FR" sz="1600" dirty="0"/>
              <a:t>	Au niveau des tissus, CO</a:t>
            </a:r>
            <a:r>
              <a:rPr lang="fr-FR" sz="1600" baseline="-25000" dirty="0"/>
              <a:t>2</a:t>
            </a:r>
            <a:r>
              <a:rPr lang="fr-FR" sz="1600" dirty="0"/>
              <a:t> est converti en H</a:t>
            </a:r>
            <a:r>
              <a:rPr lang="fr-FR" sz="1600" baseline="-25000" dirty="0"/>
              <a:t>2</a:t>
            </a:r>
            <a:r>
              <a:rPr lang="fr-FR" sz="1600" dirty="0"/>
              <a:t>CO</a:t>
            </a:r>
            <a:r>
              <a:rPr lang="fr-FR" sz="1600" baseline="-25000" dirty="0"/>
              <a:t>3</a:t>
            </a:r>
            <a:r>
              <a:rPr lang="fr-FR" sz="1600" dirty="0"/>
              <a:t> (acide carbonique, instable) et puis en HCO</a:t>
            </a:r>
            <a:r>
              <a:rPr lang="fr-FR" sz="1600" baseline="-25000" dirty="0"/>
              <a:t>3</a:t>
            </a:r>
            <a:r>
              <a:rPr lang="fr-FR" sz="1600" baseline="44000" dirty="0"/>
              <a:t>-</a:t>
            </a:r>
            <a:r>
              <a:rPr lang="fr-FR" sz="1600" dirty="0"/>
              <a:t> (bicarbonate) + H</a:t>
            </a:r>
            <a:r>
              <a:rPr lang="fr-FR" sz="1600" baseline="30000" dirty="0"/>
              <a:t>+</a:t>
            </a:r>
            <a:r>
              <a:rPr lang="fr-FR" sz="1600" dirty="0"/>
              <a:t> </a:t>
            </a:r>
          </a:p>
          <a:p>
            <a:pPr marL="268288" indent="-268288" eaLnBrk="0" hangingPunct="0"/>
            <a:r>
              <a:rPr lang="fr-FR" sz="1600" dirty="0"/>
              <a:t>	Cette réaction se produit principalement à l’intérieur des érythrocytes (qui contiennent l’enzyme </a:t>
            </a:r>
            <a:r>
              <a:rPr lang="fr-FR" sz="1600" b="1" i="1" dirty="0"/>
              <a:t>anhydrase carbonique</a:t>
            </a:r>
            <a:r>
              <a:rPr lang="fr-FR" sz="1600" dirty="0"/>
              <a:t>).</a:t>
            </a:r>
          </a:p>
        </p:txBody>
      </p:sp>
      <p:sp>
        <p:nvSpPr>
          <p:cNvPr id="124932" name="Text Box 4"/>
          <p:cNvSpPr txBox="1">
            <a:spLocks noChangeArrowheads="1"/>
          </p:cNvSpPr>
          <p:nvPr/>
        </p:nvSpPr>
        <p:spPr bwMode="auto">
          <a:xfrm>
            <a:off x="426573" y="3943367"/>
            <a:ext cx="8290853" cy="7940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1793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85000"/>
              </a:lnSpc>
              <a:spcBef>
                <a:spcPct val="50000"/>
              </a:spcBef>
            </a:pPr>
            <a:r>
              <a:rPr lang="fr-FR" sz="1600" u="sng" dirty="0"/>
              <a:t>Ce processus est inversé au niveau des poumons</a:t>
            </a:r>
            <a:r>
              <a:rPr lang="fr-FR" sz="1600" dirty="0"/>
              <a:t> :</a:t>
            </a:r>
          </a:p>
          <a:p>
            <a:pPr marL="0" lvl="1" eaLnBrk="0" hangingPunct="0"/>
            <a:r>
              <a:rPr lang="fr-FR" sz="1600" dirty="0"/>
              <a:t>Les ions bicarbonate transférés dans les globules rouges qui les transforment en CO</a:t>
            </a:r>
            <a:r>
              <a:rPr lang="fr-FR" sz="1600" baseline="-25000" dirty="0"/>
              <a:t>2</a:t>
            </a:r>
            <a:r>
              <a:rPr lang="fr-FR" sz="1600" dirty="0"/>
              <a:t>, lequel diffuse dans le plasma puis dans les alvéoles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ext Box 3"/>
          <p:cNvSpPr txBox="1">
            <a:spLocks noChangeArrowheads="1"/>
          </p:cNvSpPr>
          <p:nvPr/>
        </p:nvSpPr>
        <p:spPr bwMode="auto">
          <a:xfrm>
            <a:off x="665220" y="6004313"/>
            <a:ext cx="10858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22.25</a:t>
            </a:r>
          </a:p>
        </p:txBody>
      </p:sp>
      <p:pic>
        <p:nvPicPr>
          <p:cNvPr id="3" name="Picture 2" descr="Diagram&#10;&#10;Description automatically generated">
            <a:extLst>
              <a:ext uri="{FF2B5EF4-FFF2-40B4-BE49-F238E27FC236}">
                <a16:creationId xmlns:a16="http://schemas.microsoft.com/office/drawing/2014/main" id="{0E5115C9-5A25-496F-9A52-A6152BF64A47}"/>
              </a:ext>
            </a:extLst>
          </p:cNvPr>
          <p:cNvPicPr>
            <a:picLocks noChangeAspect="1"/>
          </p:cNvPicPr>
          <p:nvPr/>
        </p:nvPicPr>
        <p:blipFill rotWithShape="1">
          <a:blip r:embed="rId2">
            <a:extLst>
              <a:ext uri="{28A0092B-C50C-407E-A947-70E740481C1C}">
                <a14:useLocalDpi xmlns:a14="http://schemas.microsoft.com/office/drawing/2010/main" val="0"/>
              </a:ext>
            </a:extLst>
          </a:blip>
          <a:srcRect b="9428"/>
          <a:stretch/>
        </p:blipFill>
        <p:spPr>
          <a:xfrm>
            <a:off x="2309851" y="315575"/>
            <a:ext cx="5967883" cy="60329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378823" y="1431062"/>
            <a:ext cx="8144691" cy="3416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a:defRPr>
                <a:solidFill>
                  <a:schemeClr val="tx1"/>
                </a:solidFill>
                <a:latin typeface="Arial" charset="0"/>
              </a:defRPr>
            </a:lvl1pPr>
            <a:lvl2pPr marL="793750" indent="-352425">
              <a:defRPr>
                <a:solidFill>
                  <a:schemeClr val="tx1"/>
                </a:solidFill>
                <a:latin typeface="Arial" charset="0"/>
              </a:defRPr>
            </a:lvl2pPr>
            <a:lvl3pPr marL="1316038" indent="-342900">
              <a:defRPr>
                <a:solidFill>
                  <a:schemeClr val="tx1"/>
                </a:solidFill>
                <a:latin typeface="Arial" charset="0"/>
              </a:defRPr>
            </a:lvl3pPr>
            <a:lvl4pPr marL="1838325" indent="-342900">
              <a:defRPr>
                <a:solidFill>
                  <a:schemeClr val="tx1"/>
                </a:solidFill>
                <a:latin typeface="Arial" charset="0"/>
              </a:defRPr>
            </a:lvl4pPr>
            <a:lvl5pPr marL="2360613" indent="-342900">
              <a:defRPr>
                <a:solidFill>
                  <a:schemeClr val="tx1"/>
                </a:solidFill>
                <a:latin typeface="Arial" charset="0"/>
              </a:defRPr>
            </a:lvl5pPr>
            <a:lvl6pPr marL="2817813" indent="-342900" fontAlgn="base">
              <a:spcBef>
                <a:spcPct val="0"/>
              </a:spcBef>
              <a:spcAft>
                <a:spcPct val="0"/>
              </a:spcAft>
              <a:defRPr>
                <a:solidFill>
                  <a:schemeClr val="tx1"/>
                </a:solidFill>
                <a:latin typeface="Arial" charset="0"/>
              </a:defRPr>
            </a:lvl6pPr>
            <a:lvl7pPr marL="3275013" indent="-342900" fontAlgn="base">
              <a:spcBef>
                <a:spcPct val="0"/>
              </a:spcBef>
              <a:spcAft>
                <a:spcPct val="0"/>
              </a:spcAft>
              <a:defRPr>
                <a:solidFill>
                  <a:schemeClr val="tx1"/>
                </a:solidFill>
                <a:latin typeface="Arial" charset="0"/>
              </a:defRPr>
            </a:lvl7pPr>
            <a:lvl8pPr marL="3732213" indent="-342900" fontAlgn="base">
              <a:spcBef>
                <a:spcPct val="0"/>
              </a:spcBef>
              <a:spcAft>
                <a:spcPct val="0"/>
              </a:spcAft>
              <a:defRPr>
                <a:solidFill>
                  <a:schemeClr val="tx1"/>
                </a:solidFill>
                <a:latin typeface="Arial" charset="0"/>
              </a:defRPr>
            </a:lvl8pPr>
            <a:lvl9pPr marL="4189413" indent="-342900" fontAlgn="base">
              <a:spcBef>
                <a:spcPct val="0"/>
              </a:spcBef>
              <a:spcAft>
                <a:spcPct val="0"/>
              </a:spcAft>
              <a:defRPr>
                <a:solidFill>
                  <a:schemeClr val="tx1"/>
                </a:solidFill>
                <a:latin typeface="Arial" charset="0"/>
              </a:defRPr>
            </a:lvl9pPr>
          </a:lstStyle>
          <a:p>
            <a:pPr algn="ctr" eaLnBrk="0" hangingPunct="0"/>
            <a:r>
              <a:rPr lang="fr-FR" b="1" dirty="0"/>
              <a:t>CO</a:t>
            </a:r>
            <a:r>
              <a:rPr lang="fr-FR" b="1" baseline="-25000" dirty="0"/>
              <a:t>2</a:t>
            </a:r>
            <a:r>
              <a:rPr lang="fr-FR" b="1" dirty="0"/>
              <a:t> + H</a:t>
            </a:r>
            <a:r>
              <a:rPr lang="fr-FR" b="1" baseline="-25000" dirty="0"/>
              <a:t>2</a:t>
            </a:r>
            <a:r>
              <a:rPr lang="fr-FR" b="1" dirty="0"/>
              <a:t>O  </a:t>
            </a:r>
            <a:r>
              <a:rPr lang="fr-FR" b="1" dirty="0">
                <a:sym typeface="Wingdings 3" pitchFamily="18" charset="2"/>
              </a:rPr>
              <a:t></a:t>
            </a:r>
            <a:r>
              <a:rPr lang="fr-FR" b="1" dirty="0"/>
              <a:t>  H</a:t>
            </a:r>
            <a:r>
              <a:rPr lang="fr-FR" b="1" baseline="-25000" dirty="0"/>
              <a:t>2</a:t>
            </a:r>
            <a:r>
              <a:rPr lang="fr-FR" b="1" dirty="0"/>
              <a:t>CO</a:t>
            </a:r>
            <a:r>
              <a:rPr lang="fr-FR" b="1" baseline="-25000" dirty="0"/>
              <a:t>3</a:t>
            </a:r>
            <a:r>
              <a:rPr lang="fr-FR" b="1" dirty="0"/>
              <a:t>  </a:t>
            </a:r>
            <a:r>
              <a:rPr lang="fr-FR" b="1" dirty="0">
                <a:sym typeface="Wingdings 3" pitchFamily="18" charset="2"/>
              </a:rPr>
              <a:t></a:t>
            </a:r>
            <a:r>
              <a:rPr lang="fr-FR" b="1" dirty="0"/>
              <a:t> HCO</a:t>
            </a:r>
            <a:r>
              <a:rPr lang="fr-FR" b="1" baseline="-25000" dirty="0"/>
              <a:t>3</a:t>
            </a:r>
            <a:r>
              <a:rPr lang="fr-FR" b="1" baseline="30000" dirty="0"/>
              <a:t>-</a:t>
            </a:r>
            <a:r>
              <a:rPr lang="fr-FR" b="1" dirty="0"/>
              <a:t> + H</a:t>
            </a:r>
            <a:r>
              <a:rPr lang="fr-FR" b="1" baseline="30000" dirty="0"/>
              <a:t>+</a:t>
            </a:r>
            <a:endParaRPr lang="fr-FR" dirty="0"/>
          </a:p>
          <a:p>
            <a:pPr eaLnBrk="0" hangingPunct="0">
              <a:buFontTx/>
              <a:buChar char="•"/>
            </a:pPr>
            <a:endParaRPr lang="fr-FR" dirty="0">
              <a:solidFill>
                <a:srgbClr val="0000FF"/>
              </a:solidFill>
            </a:endParaRPr>
          </a:p>
          <a:p>
            <a:pPr lvl="1" eaLnBrk="0" hangingPunct="0">
              <a:buFontTx/>
              <a:buAutoNum type="alphaLcParenR"/>
            </a:pPr>
            <a:r>
              <a:rPr lang="fr-FR" sz="1600" b="1" dirty="0"/>
              <a:t>Respiration lente et superficielle</a:t>
            </a:r>
            <a:endParaRPr lang="fr-FR" sz="1600" dirty="0"/>
          </a:p>
          <a:p>
            <a:pPr lvl="1" eaLnBrk="0" hangingPunct="0"/>
            <a:r>
              <a:rPr lang="fr-FR" sz="1600" dirty="0">
                <a:sym typeface="Symbol" pitchFamily="18" charset="2"/>
              </a:rPr>
              <a:t>	</a:t>
            </a:r>
            <a:r>
              <a:rPr lang="fr-FR" sz="1600" dirty="0"/>
              <a:t> CO</a:t>
            </a:r>
            <a:r>
              <a:rPr lang="fr-FR" sz="1600" baseline="-25000" dirty="0"/>
              <a:t>2</a:t>
            </a:r>
            <a:r>
              <a:rPr lang="fr-FR" sz="1600" dirty="0"/>
              <a:t> accumule dans le sang</a:t>
            </a:r>
          </a:p>
          <a:p>
            <a:pPr lvl="1" eaLnBrk="0" hangingPunct="0"/>
            <a:r>
              <a:rPr lang="fr-FR" sz="1600" dirty="0"/>
              <a:t>	</a:t>
            </a:r>
            <a:r>
              <a:rPr lang="fr-FR" sz="1600" dirty="0">
                <a:sym typeface="Symbol" pitchFamily="18" charset="2"/>
              </a:rPr>
              <a:t></a:t>
            </a:r>
            <a:r>
              <a:rPr lang="fr-FR" sz="1600" dirty="0"/>
              <a:t> Accumulation d’acide carbonique</a:t>
            </a:r>
          </a:p>
          <a:p>
            <a:pPr lvl="1" eaLnBrk="0" hangingPunct="0"/>
            <a:r>
              <a:rPr lang="fr-FR" sz="1600" dirty="0"/>
              <a:t>	</a:t>
            </a:r>
            <a:r>
              <a:rPr lang="fr-FR" sz="1600" dirty="0">
                <a:sym typeface="Symbol" pitchFamily="18" charset="2"/>
              </a:rPr>
              <a:t></a:t>
            </a:r>
            <a:r>
              <a:rPr lang="fr-FR" sz="1600" dirty="0"/>
              <a:t> </a:t>
            </a:r>
            <a:r>
              <a:rPr lang="fr-FR" sz="1600" b="1" dirty="0"/>
              <a:t>Diminution du pH sanguin</a:t>
            </a:r>
          </a:p>
          <a:p>
            <a:pPr lvl="1" eaLnBrk="0" hangingPunct="0">
              <a:spcBef>
                <a:spcPct val="50000"/>
              </a:spcBef>
              <a:buFontTx/>
              <a:buAutoNum type="alphaLcParenR" startAt="2"/>
            </a:pPr>
            <a:r>
              <a:rPr lang="fr-FR" sz="1600" b="1" dirty="0"/>
              <a:t>Respiration rapide et profonde</a:t>
            </a:r>
            <a:endParaRPr lang="fr-FR" sz="1600" dirty="0"/>
          </a:p>
          <a:p>
            <a:pPr lvl="1" eaLnBrk="0" hangingPunct="0"/>
            <a:r>
              <a:rPr lang="fr-FR" sz="1600" dirty="0">
                <a:sym typeface="Symbol" pitchFamily="18" charset="2"/>
              </a:rPr>
              <a:t>	</a:t>
            </a:r>
            <a:r>
              <a:rPr lang="fr-FR" sz="1600" dirty="0"/>
              <a:t> CO</a:t>
            </a:r>
            <a:r>
              <a:rPr lang="fr-FR" sz="1600" baseline="-25000" dirty="0"/>
              <a:t>2</a:t>
            </a:r>
            <a:r>
              <a:rPr lang="fr-FR" sz="1600" dirty="0"/>
              <a:t> sanguin diminue</a:t>
            </a:r>
          </a:p>
          <a:p>
            <a:pPr lvl="1" eaLnBrk="0" hangingPunct="0"/>
            <a:r>
              <a:rPr lang="fr-FR" sz="1600" dirty="0"/>
              <a:t>	</a:t>
            </a:r>
            <a:r>
              <a:rPr lang="fr-FR" sz="1600" dirty="0">
                <a:sym typeface="Symbol" pitchFamily="18" charset="2"/>
              </a:rPr>
              <a:t> Diminution des niveaux d’acide </a:t>
            </a:r>
            <a:r>
              <a:rPr lang="fr-FR" sz="1600" dirty="0"/>
              <a:t>carbonique</a:t>
            </a:r>
          </a:p>
          <a:p>
            <a:pPr lvl="1" eaLnBrk="0" hangingPunct="0"/>
            <a:r>
              <a:rPr lang="fr-FR" sz="1600" dirty="0"/>
              <a:t>	</a:t>
            </a:r>
            <a:r>
              <a:rPr lang="fr-FR" sz="1600" dirty="0">
                <a:sym typeface="Symbol" pitchFamily="18" charset="2"/>
              </a:rPr>
              <a:t></a:t>
            </a:r>
            <a:r>
              <a:rPr lang="fr-FR" sz="1600" dirty="0">
                <a:solidFill>
                  <a:srgbClr val="0000FF"/>
                </a:solidFill>
              </a:rPr>
              <a:t> </a:t>
            </a:r>
            <a:r>
              <a:rPr lang="fr-FR" sz="1600" b="1" dirty="0"/>
              <a:t>Augmentation du pH sanguin</a:t>
            </a:r>
          </a:p>
          <a:p>
            <a:pPr algn="ctr" eaLnBrk="0" hangingPunct="0">
              <a:spcBef>
                <a:spcPct val="50000"/>
              </a:spcBef>
            </a:pPr>
            <a:r>
              <a:rPr lang="fr-FR" sz="1600" b="1" i="1" dirty="0"/>
              <a:t>La respiration constitue un mécanisme rapide pour ajuster le pH sanguin et joue ainsi un rôle essentiel dans le maintien de l’équilibre acido-basique du sang</a:t>
            </a:r>
            <a:endParaRPr lang="fr-FR" sz="1600" u="sng" dirty="0"/>
          </a:p>
        </p:txBody>
      </p:sp>
      <p:sp>
        <p:nvSpPr>
          <p:cNvPr id="126979" name="Rectangle 3"/>
          <p:cNvSpPr>
            <a:spLocks noChangeArrowheads="1"/>
          </p:cNvSpPr>
          <p:nvPr/>
        </p:nvSpPr>
        <p:spPr bwMode="auto">
          <a:xfrm>
            <a:off x="2219325" y="1404938"/>
            <a:ext cx="4768850" cy="4572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a:p>
        </p:txBody>
      </p:sp>
      <p:sp>
        <p:nvSpPr>
          <p:cNvPr id="126980" name="Text Box 4"/>
          <p:cNvSpPr txBox="1">
            <a:spLocks noChangeArrowheads="1"/>
          </p:cNvSpPr>
          <p:nvPr/>
        </p:nvSpPr>
        <p:spPr bwMode="auto">
          <a:xfrm>
            <a:off x="184150" y="238262"/>
            <a:ext cx="88392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992188">
              <a:defRPr>
                <a:solidFill>
                  <a:schemeClr val="tx1"/>
                </a:solidFill>
                <a:latin typeface="Arial" charset="0"/>
              </a:defRPr>
            </a:lvl2pPr>
            <a:lvl3pPr marL="1171575">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8.16	Associer les niveaux de CO</a:t>
            </a:r>
            <a:r>
              <a:rPr lang="fr-FR" sz="2400" b="1" baseline="-25000" dirty="0">
                <a:solidFill>
                  <a:srgbClr val="0000FF"/>
                </a:solidFill>
              </a:rPr>
              <a:t>2</a:t>
            </a:r>
            <a:r>
              <a:rPr lang="fr-FR" sz="2400" b="1" dirty="0">
                <a:solidFill>
                  <a:srgbClr val="0000FF"/>
                </a:solidFill>
              </a:rPr>
              <a:t> avec le pH sanguin et expliquer comment la respiration peut contrôler le pH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4187826" y="4708124"/>
            <a:ext cx="3898084" cy="14865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CA" sz="1800" u="sng" dirty="0"/>
              <a:t>Fonctions des cavités nasales</a:t>
            </a:r>
            <a:r>
              <a:rPr lang="fr-CA" sz="1800" dirty="0"/>
              <a:t> :</a:t>
            </a:r>
          </a:p>
          <a:p>
            <a:pPr marL="268288" lvl="1" indent="-268288" eaLnBrk="0" hangingPunct="0">
              <a:spcBef>
                <a:spcPct val="10000"/>
              </a:spcBef>
              <a:buFont typeface="Wingdings" panose="05000000000000000000" pitchFamily="2" charset="2"/>
              <a:buChar char="Ø"/>
            </a:pPr>
            <a:r>
              <a:rPr lang="fr-CA" sz="1600" dirty="0"/>
              <a:t>Conduit pour l’air</a:t>
            </a:r>
          </a:p>
          <a:p>
            <a:pPr marL="268288" lvl="1" indent="-268288" eaLnBrk="0" hangingPunct="0">
              <a:spcBef>
                <a:spcPct val="10000"/>
              </a:spcBef>
              <a:buFont typeface="Wingdings" panose="05000000000000000000" pitchFamily="2" charset="2"/>
              <a:buChar char="Ø"/>
            </a:pPr>
            <a:r>
              <a:rPr lang="fr-CA" sz="1600" dirty="0"/>
              <a:t>Filtre, humidifie et réchauffe l’air</a:t>
            </a:r>
          </a:p>
          <a:p>
            <a:pPr marL="268288" lvl="1" indent="-268288" eaLnBrk="0" hangingPunct="0">
              <a:spcBef>
                <a:spcPct val="10000"/>
              </a:spcBef>
              <a:buFont typeface="Wingdings" panose="05000000000000000000" pitchFamily="2" charset="2"/>
              <a:buChar char="Ø"/>
            </a:pPr>
            <a:r>
              <a:rPr lang="fr-CA" sz="1600" dirty="0"/>
              <a:t>Olfaction</a:t>
            </a:r>
          </a:p>
          <a:p>
            <a:pPr marL="268288" lvl="1" indent="-268288" eaLnBrk="0" hangingPunct="0">
              <a:spcBef>
                <a:spcPct val="10000"/>
              </a:spcBef>
              <a:buFont typeface="Wingdings" panose="05000000000000000000" pitchFamily="2" charset="2"/>
              <a:buChar char="Ø"/>
            </a:pPr>
            <a:r>
              <a:rPr lang="fr-CA" sz="1600" dirty="0"/>
              <a:t>Cais</a:t>
            </a:r>
            <a:r>
              <a:rPr lang="fr-CA" sz="1800" dirty="0"/>
              <a:t>se de résonance pour la voix</a:t>
            </a:r>
            <a:endParaRPr lang="fr-CA" sz="1600" b="1" dirty="0"/>
          </a:p>
        </p:txBody>
      </p:sp>
      <p:sp>
        <p:nvSpPr>
          <p:cNvPr id="78850" name="Text Box 2"/>
          <p:cNvSpPr txBox="1">
            <a:spLocks noChangeArrowheads="1"/>
          </p:cNvSpPr>
          <p:nvPr/>
        </p:nvSpPr>
        <p:spPr bwMode="auto">
          <a:xfrm>
            <a:off x="184077" y="238805"/>
            <a:ext cx="3705542" cy="458279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68288" indent="-268288" eaLnBrk="0" hangingPunct="0">
              <a:buSzPct val="75000"/>
              <a:buFont typeface="Wingdings" panose="05000000000000000000" pitchFamily="2" charset="2"/>
              <a:buChar char="q"/>
            </a:pPr>
            <a:r>
              <a:rPr lang="fr-CA" sz="1800" b="1" dirty="0"/>
              <a:t>Cavités nasales</a:t>
            </a:r>
            <a:endParaRPr lang="fr-CA" sz="1800" dirty="0"/>
          </a:p>
          <a:p>
            <a:pPr marL="0" lvl="1" indent="3175" eaLnBrk="0" hangingPunct="0">
              <a:spcBef>
                <a:spcPct val="30000"/>
              </a:spcBef>
            </a:pPr>
            <a:r>
              <a:rPr lang="fr-CA" sz="1600" u="sng" dirty="0"/>
              <a:t>Principales parties</a:t>
            </a:r>
            <a:r>
              <a:rPr lang="fr-CA" sz="1600" dirty="0"/>
              <a:t> :</a:t>
            </a:r>
          </a:p>
          <a:p>
            <a:pPr marL="176213" lvl="1" eaLnBrk="0" hangingPunct="0">
              <a:spcBef>
                <a:spcPts val="600"/>
              </a:spcBef>
              <a:buFontTx/>
              <a:buChar char="•"/>
            </a:pPr>
            <a:r>
              <a:rPr lang="fr-CA" sz="1600" b="1" i="1" dirty="0"/>
              <a:t>Septum nasal </a:t>
            </a:r>
            <a:r>
              <a:rPr lang="fr-CA" sz="1600" dirty="0"/>
              <a:t>:</a:t>
            </a:r>
          </a:p>
          <a:p>
            <a:pPr marL="176213" lvl="1" eaLnBrk="0" hangingPunct="0"/>
            <a:r>
              <a:rPr lang="fr-CA" sz="1600" dirty="0"/>
              <a:t>	Sépare les deux cavités</a:t>
            </a:r>
            <a:endParaRPr lang="fr-CA" sz="1600" i="1" dirty="0"/>
          </a:p>
          <a:p>
            <a:pPr marL="176213" lvl="1" eaLnBrk="0" hangingPunct="0">
              <a:spcBef>
                <a:spcPts val="600"/>
              </a:spcBef>
              <a:buFontTx/>
              <a:buChar char="•"/>
            </a:pPr>
            <a:r>
              <a:rPr lang="fr-CA" sz="1600" dirty="0"/>
              <a:t>Ouvertures :</a:t>
            </a:r>
          </a:p>
          <a:p>
            <a:pPr marL="176213" lvl="1" indent="3175" eaLnBrk="0" hangingPunct="0"/>
            <a:r>
              <a:rPr lang="fr-CA" sz="1600" b="1" i="1" dirty="0"/>
              <a:t>Narines </a:t>
            </a:r>
            <a:r>
              <a:rPr lang="fr-CA" sz="1600" dirty="0"/>
              <a:t>: vers l’extérieur</a:t>
            </a:r>
          </a:p>
          <a:p>
            <a:pPr marL="176213" lvl="1" indent="3175" eaLnBrk="0" hangingPunct="0"/>
            <a:r>
              <a:rPr lang="fr-CA" sz="1600" b="1" i="1" dirty="0"/>
              <a:t>Choanes </a:t>
            </a:r>
            <a:r>
              <a:rPr lang="fr-CA" sz="1600" dirty="0"/>
              <a:t>: communiquent avec le nasopharynx.</a:t>
            </a:r>
          </a:p>
          <a:p>
            <a:pPr marL="0" lvl="1" indent="0" eaLnBrk="0" hangingPunct="0">
              <a:spcBef>
                <a:spcPts val="600"/>
              </a:spcBef>
            </a:pPr>
            <a:r>
              <a:rPr lang="fr-CA" sz="1600" dirty="0"/>
              <a:t>Les cavités nasales sont tapissées de deux types de muqueuse :</a:t>
            </a:r>
          </a:p>
          <a:p>
            <a:pPr marL="274638" lvl="2" indent="-274638" eaLnBrk="0" hangingPunct="0">
              <a:spcBef>
                <a:spcPts val="300"/>
              </a:spcBef>
            </a:pPr>
            <a:r>
              <a:rPr lang="fr-CA" sz="1500" dirty="0"/>
              <a:t>i) 	</a:t>
            </a:r>
            <a:r>
              <a:rPr lang="fr-CA" sz="1500" b="1" dirty="0"/>
              <a:t>Région olfactive :</a:t>
            </a:r>
            <a:r>
              <a:rPr lang="fr-CA" sz="1500" dirty="0"/>
              <a:t> contient les récepteurs olfactifs</a:t>
            </a:r>
          </a:p>
          <a:p>
            <a:pPr marL="274638" lvl="2" indent="-274638" eaLnBrk="0" hangingPunct="0">
              <a:spcBef>
                <a:spcPts val="300"/>
              </a:spcBef>
            </a:pPr>
            <a:r>
              <a:rPr lang="fr-CA" sz="1500" dirty="0"/>
              <a:t>ii) 	</a:t>
            </a:r>
            <a:r>
              <a:rPr lang="fr-CA" sz="1500" b="1" dirty="0"/>
              <a:t>Muqueuse respiratoire :</a:t>
            </a:r>
            <a:r>
              <a:rPr lang="fr-CA" sz="1500" dirty="0"/>
              <a:t> épithélium pseudostratifié prismatique cilié; sécrète du mucus collant qui capte les particules en suspension dans l’air et les achemine à l’oropharynx</a:t>
            </a:r>
            <a:endParaRPr lang="fr-CA" sz="1500" b="1" dirty="0"/>
          </a:p>
        </p:txBody>
      </p:sp>
      <p:grpSp>
        <p:nvGrpSpPr>
          <p:cNvPr id="4" name="Group 3">
            <a:extLst>
              <a:ext uri="{FF2B5EF4-FFF2-40B4-BE49-F238E27FC236}">
                <a16:creationId xmlns:a16="http://schemas.microsoft.com/office/drawing/2014/main" id="{9C2285F3-505E-45A6-814D-1EF1E5E55AAC}"/>
              </a:ext>
            </a:extLst>
          </p:cNvPr>
          <p:cNvGrpSpPr/>
          <p:nvPr/>
        </p:nvGrpSpPr>
        <p:grpSpPr>
          <a:xfrm>
            <a:off x="3997234" y="354294"/>
            <a:ext cx="4944836" cy="4165455"/>
            <a:chOff x="3555365" y="354294"/>
            <a:chExt cx="5193665" cy="4214531"/>
          </a:xfrm>
        </p:grpSpPr>
        <p:pic>
          <p:nvPicPr>
            <p:cNvPr id="6" name="Content Placeholder 1">
              <a:extLst>
                <a:ext uri="{FF2B5EF4-FFF2-40B4-BE49-F238E27FC236}">
                  <a16:creationId xmlns:a16="http://schemas.microsoft.com/office/drawing/2014/main" id="{5B5737A2-2807-4007-936B-911FC5A5C978}"/>
                </a:ext>
              </a:extLst>
            </p:cNvPr>
            <p:cNvPicPr>
              <a:picLocks noChangeAspect="1"/>
            </p:cNvPicPr>
            <p:nvPr/>
          </p:nvPicPr>
          <p:blipFill rotWithShape="1">
            <a:blip r:embed="rId2">
              <a:extLst>
                <a:ext uri="{28A0092B-C50C-407E-A947-70E740481C1C}">
                  <a14:useLocalDpi xmlns:a14="http://schemas.microsoft.com/office/drawing/2010/main" val="0"/>
                </a:ext>
              </a:extLst>
            </a:blip>
            <a:srcRect l="1" r="44496" b="15982"/>
            <a:stretch/>
          </p:blipFill>
          <p:spPr bwMode="auto">
            <a:xfrm>
              <a:off x="3555365" y="354294"/>
              <a:ext cx="5080635" cy="421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eeform: Shape 1">
              <a:extLst>
                <a:ext uri="{FF2B5EF4-FFF2-40B4-BE49-F238E27FC236}">
                  <a16:creationId xmlns:a16="http://schemas.microsoft.com/office/drawing/2014/main" id="{6A9D347D-D992-4EF5-9D12-555FAEEF0566}"/>
                </a:ext>
              </a:extLst>
            </p:cNvPr>
            <p:cNvSpPr/>
            <p:nvPr/>
          </p:nvSpPr>
          <p:spPr>
            <a:xfrm>
              <a:off x="7274560" y="3291840"/>
              <a:ext cx="1474470" cy="1247521"/>
            </a:xfrm>
            <a:custGeom>
              <a:avLst/>
              <a:gdLst>
                <a:gd name="connsiteX0" fmla="*/ 660400 w 1727200"/>
                <a:gd name="connsiteY0" fmla="*/ 304800 h 1310640"/>
                <a:gd name="connsiteX1" fmla="*/ 660400 w 1727200"/>
                <a:gd name="connsiteY1" fmla="*/ 304800 h 1310640"/>
                <a:gd name="connsiteX2" fmla="*/ 314960 w 1727200"/>
                <a:gd name="connsiteY2" fmla="*/ 314960 h 1310640"/>
                <a:gd name="connsiteX3" fmla="*/ 254000 w 1727200"/>
                <a:gd name="connsiteY3" fmla="*/ 345440 h 1310640"/>
                <a:gd name="connsiteX4" fmla="*/ 213360 w 1727200"/>
                <a:gd name="connsiteY4" fmla="*/ 355600 h 1310640"/>
                <a:gd name="connsiteX5" fmla="*/ 182880 w 1727200"/>
                <a:gd name="connsiteY5" fmla="*/ 365760 h 1310640"/>
                <a:gd name="connsiteX6" fmla="*/ 91440 w 1727200"/>
                <a:gd name="connsiteY6" fmla="*/ 396240 h 1310640"/>
                <a:gd name="connsiteX7" fmla="*/ 40640 w 1727200"/>
                <a:gd name="connsiteY7" fmla="*/ 467360 h 1310640"/>
                <a:gd name="connsiteX8" fmla="*/ 20320 w 1727200"/>
                <a:gd name="connsiteY8" fmla="*/ 528320 h 1310640"/>
                <a:gd name="connsiteX9" fmla="*/ 10160 w 1727200"/>
                <a:gd name="connsiteY9" fmla="*/ 558800 h 1310640"/>
                <a:gd name="connsiteX10" fmla="*/ 0 w 1727200"/>
                <a:gd name="connsiteY10" fmla="*/ 589280 h 1310640"/>
                <a:gd name="connsiteX11" fmla="*/ 10160 w 1727200"/>
                <a:gd name="connsiteY11" fmla="*/ 883920 h 1310640"/>
                <a:gd name="connsiteX12" fmla="*/ 20320 w 1727200"/>
                <a:gd name="connsiteY12" fmla="*/ 914400 h 1310640"/>
                <a:gd name="connsiteX13" fmla="*/ 40640 w 1727200"/>
                <a:gd name="connsiteY13" fmla="*/ 944880 h 1310640"/>
                <a:gd name="connsiteX14" fmla="*/ 60960 w 1727200"/>
                <a:gd name="connsiteY14" fmla="*/ 1026160 h 1310640"/>
                <a:gd name="connsiteX15" fmla="*/ 81280 w 1727200"/>
                <a:gd name="connsiteY15" fmla="*/ 1056640 h 1310640"/>
                <a:gd name="connsiteX16" fmla="*/ 91440 w 1727200"/>
                <a:gd name="connsiteY16" fmla="*/ 1087120 h 1310640"/>
                <a:gd name="connsiteX17" fmla="*/ 132080 w 1727200"/>
                <a:gd name="connsiteY17" fmla="*/ 1148080 h 1310640"/>
                <a:gd name="connsiteX18" fmla="*/ 152400 w 1727200"/>
                <a:gd name="connsiteY18" fmla="*/ 1178560 h 1310640"/>
                <a:gd name="connsiteX19" fmla="*/ 182880 w 1727200"/>
                <a:gd name="connsiteY19" fmla="*/ 1209040 h 1310640"/>
                <a:gd name="connsiteX20" fmla="*/ 264160 w 1727200"/>
                <a:gd name="connsiteY20" fmla="*/ 1290320 h 1310640"/>
                <a:gd name="connsiteX21" fmla="*/ 314960 w 1727200"/>
                <a:gd name="connsiteY21" fmla="*/ 1300480 h 1310640"/>
                <a:gd name="connsiteX22" fmla="*/ 538480 w 1727200"/>
                <a:gd name="connsiteY22" fmla="*/ 1310640 h 1310640"/>
                <a:gd name="connsiteX23" fmla="*/ 985520 w 1727200"/>
                <a:gd name="connsiteY23" fmla="*/ 1300480 h 1310640"/>
                <a:gd name="connsiteX24" fmla="*/ 1016000 w 1727200"/>
                <a:gd name="connsiteY24" fmla="*/ 1290320 h 1310640"/>
                <a:gd name="connsiteX25" fmla="*/ 1087120 w 1727200"/>
                <a:gd name="connsiteY25" fmla="*/ 1280160 h 1310640"/>
                <a:gd name="connsiteX26" fmla="*/ 1127760 w 1727200"/>
                <a:gd name="connsiteY26" fmla="*/ 1259840 h 1310640"/>
                <a:gd name="connsiteX27" fmla="*/ 1158240 w 1727200"/>
                <a:gd name="connsiteY27" fmla="*/ 1249680 h 1310640"/>
                <a:gd name="connsiteX28" fmla="*/ 1188720 w 1727200"/>
                <a:gd name="connsiteY28" fmla="*/ 1229360 h 1310640"/>
                <a:gd name="connsiteX29" fmla="*/ 1249680 w 1727200"/>
                <a:gd name="connsiteY29" fmla="*/ 1209040 h 1310640"/>
                <a:gd name="connsiteX30" fmla="*/ 1280160 w 1727200"/>
                <a:gd name="connsiteY30" fmla="*/ 1198880 h 1310640"/>
                <a:gd name="connsiteX31" fmla="*/ 1473200 w 1727200"/>
                <a:gd name="connsiteY31" fmla="*/ 1178560 h 1310640"/>
                <a:gd name="connsiteX32" fmla="*/ 1544320 w 1727200"/>
                <a:gd name="connsiteY32" fmla="*/ 1127760 h 1310640"/>
                <a:gd name="connsiteX33" fmla="*/ 1554480 w 1727200"/>
                <a:gd name="connsiteY33" fmla="*/ 944880 h 1310640"/>
                <a:gd name="connsiteX34" fmla="*/ 1564640 w 1727200"/>
                <a:gd name="connsiteY34" fmla="*/ 914400 h 1310640"/>
                <a:gd name="connsiteX35" fmla="*/ 1584960 w 1727200"/>
                <a:gd name="connsiteY35" fmla="*/ 833120 h 1310640"/>
                <a:gd name="connsiteX36" fmla="*/ 1595120 w 1727200"/>
                <a:gd name="connsiteY36" fmla="*/ 762000 h 1310640"/>
                <a:gd name="connsiteX37" fmla="*/ 1635760 w 1727200"/>
                <a:gd name="connsiteY37" fmla="*/ 619760 h 1310640"/>
                <a:gd name="connsiteX38" fmla="*/ 1645920 w 1727200"/>
                <a:gd name="connsiteY38" fmla="*/ 589280 h 1310640"/>
                <a:gd name="connsiteX39" fmla="*/ 1666240 w 1727200"/>
                <a:gd name="connsiteY39" fmla="*/ 558800 h 1310640"/>
                <a:gd name="connsiteX40" fmla="*/ 1686560 w 1727200"/>
                <a:gd name="connsiteY40" fmla="*/ 457200 h 1310640"/>
                <a:gd name="connsiteX41" fmla="*/ 1696720 w 1727200"/>
                <a:gd name="connsiteY41" fmla="*/ 416560 h 1310640"/>
                <a:gd name="connsiteX42" fmla="*/ 1706880 w 1727200"/>
                <a:gd name="connsiteY42" fmla="*/ 386080 h 1310640"/>
                <a:gd name="connsiteX43" fmla="*/ 1717040 w 1727200"/>
                <a:gd name="connsiteY43" fmla="*/ 325120 h 1310640"/>
                <a:gd name="connsiteX44" fmla="*/ 1727200 w 1727200"/>
                <a:gd name="connsiteY44" fmla="*/ 284480 h 1310640"/>
                <a:gd name="connsiteX45" fmla="*/ 1717040 w 1727200"/>
                <a:gd name="connsiteY45" fmla="*/ 60960 h 1310640"/>
                <a:gd name="connsiteX46" fmla="*/ 1686560 w 1727200"/>
                <a:gd name="connsiteY46" fmla="*/ 40640 h 1310640"/>
                <a:gd name="connsiteX47" fmla="*/ 1615440 w 1727200"/>
                <a:gd name="connsiteY47" fmla="*/ 10160 h 1310640"/>
                <a:gd name="connsiteX48" fmla="*/ 1513840 w 1727200"/>
                <a:gd name="connsiteY48" fmla="*/ 0 h 1310640"/>
                <a:gd name="connsiteX49" fmla="*/ 1341120 w 1727200"/>
                <a:gd name="connsiteY49" fmla="*/ 10160 h 1310640"/>
                <a:gd name="connsiteX50" fmla="*/ 1270000 w 1727200"/>
                <a:gd name="connsiteY50" fmla="*/ 30480 h 1310640"/>
                <a:gd name="connsiteX51" fmla="*/ 1188720 w 1727200"/>
                <a:gd name="connsiteY51" fmla="*/ 40640 h 1310640"/>
                <a:gd name="connsiteX52" fmla="*/ 1158240 w 1727200"/>
                <a:gd name="connsiteY52" fmla="*/ 50800 h 1310640"/>
                <a:gd name="connsiteX53" fmla="*/ 1107440 w 1727200"/>
                <a:gd name="connsiteY53" fmla="*/ 60960 h 1310640"/>
                <a:gd name="connsiteX54" fmla="*/ 1076960 w 1727200"/>
                <a:gd name="connsiteY54" fmla="*/ 81280 h 1310640"/>
                <a:gd name="connsiteX55" fmla="*/ 965200 w 1727200"/>
                <a:gd name="connsiteY55" fmla="*/ 111760 h 1310640"/>
                <a:gd name="connsiteX56" fmla="*/ 863600 w 1727200"/>
                <a:gd name="connsiteY56" fmla="*/ 172720 h 1310640"/>
                <a:gd name="connsiteX57" fmla="*/ 762000 w 1727200"/>
                <a:gd name="connsiteY57" fmla="*/ 193040 h 1310640"/>
                <a:gd name="connsiteX58" fmla="*/ 731520 w 1727200"/>
                <a:gd name="connsiteY58" fmla="*/ 254000 h 1310640"/>
                <a:gd name="connsiteX59" fmla="*/ 721360 w 1727200"/>
                <a:gd name="connsiteY59" fmla="*/ 294640 h 1310640"/>
                <a:gd name="connsiteX60" fmla="*/ 660400 w 1727200"/>
                <a:gd name="connsiteY60" fmla="*/ 30480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27200" h="1310640">
                  <a:moveTo>
                    <a:pt x="660400" y="304800"/>
                  </a:moveTo>
                  <a:lnTo>
                    <a:pt x="660400" y="304800"/>
                  </a:lnTo>
                  <a:cubicBezTo>
                    <a:pt x="545253" y="308187"/>
                    <a:pt x="429989" y="308742"/>
                    <a:pt x="314960" y="314960"/>
                  </a:cubicBezTo>
                  <a:cubicBezTo>
                    <a:pt x="282300" y="316725"/>
                    <a:pt x="282669" y="333153"/>
                    <a:pt x="254000" y="345440"/>
                  </a:cubicBezTo>
                  <a:cubicBezTo>
                    <a:pt x="241165" y="350941"/>
                    <a:pt x="226786" y="351764"/>
                    <a:pt x="213360" y="355600"/>
                  </a:cubicBezTo>
                  <a:cubicBezTo>
                    <a:pt x="203062" y="358542"/>
                    <a:pt x="192724" y="361541"/>
                    <a:pt x="182880" y="365760"/>
                  </a:cubicBezTo>
                  <a:cubicBezTo>
                    <a:pt x="109268" y="397308"/>
                    <a:pt x="177075" y="379113"/>
                    <a:pt x="91440" y="396240"/>
                  </a:cubicBezTo>
                  <a:cubicBezTo>
                    <a:pt x="87346" y="401698"/>
                    <a:pt x="46042" y="455205"/>
                    <a:pt x="40640" y="467360"/>
                  </a:cubicBezTo>
                  <a:cubicBezTo>
                    <a:pt x="31941" y="486933"/>
                    <a:pt x="27093" y="508000"/>
                    <a:pt x="20320" y="528320"/>
                  </a:cubicBezTo>
                  <a:lnTo>
                    <a:pt x="10160" y="558800"/>
                  </a:lnTo>
                  <a:lnTo>
                    <a:pt x="0" y="589280"/>
                  </a:lnTo>
                  <a:cubicBezTo>
                    <a:pt x="3387" y="687493"/>
                    <a:pt x="4030" y="785840"/>
                    <a:pt x="10160" y="883920"/>
                  </a:cubicBezTo>
                  <a:cubicBezTo>
                    <a:pt x="10828" y="894609"/>
                    <a:pt x="15531" y="904821"/>
                    <a:pt x="20320" y="914400"/>
                  </a:cubicBezTo>
                  <a:cubicBezTo>
                    <a:pt x="25781" y="925322"/>
                    <a:pt x="33867" y="934720"/>
                    <a:pt x="40640" y="944880"/>
                  </a:cubicBezTo>
                  <a:cubicBezTo>
                    <a:pt x="44504" y="964202"/>
                    <a:pt x="50546" y="1005332"/>
                    <a:pt x="60960" y="1026160"/>
                  </a:cubicBezTo>
                  <a:cubicBezTo>
                    <a:pt x="66421" y="1037082"/>
                    <a:pt x="75819" y="1045718"/>
                    <a:pt x="81280" y="1056640"/>
                  </a:cubicBezTo>
                  <a:cubicBezTo>
                    <a:pt x="86069" y="1066219"/>
                    <a:pt x="86239" y="1077758"/>
                    <a:pt x="91440" y="1087120"/>
                  </a:cubicBezTo>
                  <a:cubicBezTo>
                    <a:pt x="103300" y="1108468"/>
                    <a:pt x="118533" y="1127760"/>
                    <a:pt x="132080" y="1148080"/>
                  </a:cubicBezTo>
                  <a:cubicBezTo>
                    <a:pt x="138853" y="1158240"/>
                    <a:pt x="143766" y="1169926"/>
                    <a:pt x="152400" y="1178560"/>
                  </a:cubicBezTo>
                  <a:cubicBezTo>
                    <a:pt x="162560" y="1188720"/>
                    <a:pt x="173682" y="1198002"/>
                    <a:pt x="182880" y="1209040"/>
                  </a:cubicBezTo>
                  <a:cubicBezTo>
                    <a:pt x="219629" y="1253138"/>
                    <a:pt x="190015" y="1249877"/>
                    <a:pt x="264160" y="1290320"/>
                  </a:cubicBezTo>
                  <a:cubicBezTo>
                    <a:pt x="279320" y="1298589"/>
                    <a:pt x="297739" y="1299204"/>
                    <a:pt x="314960" y="1300480"/>
                  </a:cubicBezTo>
                  <a:cubicBezTo>
                    <a:pt x="389340" y="1305990"/>
                    <a:pt x="463973" y="1307253"/>
                    <a:pt x="538480" y="1310640"/>
                  </a:cubicBezTo>
                  <a:lnTo>
                    <a:pt x="985520" y="1300480"/>
                  </a:lnTo>
                  <a:cubicBezTo>
                    <a:pt x="996220" y="1300025"/>
                    <a:pt x="1005498" y="1292420"/>
                    <a:pt x="1016000" y="1290320"/>
                  </a:cubicBezTo>
                  <a:cubicBezTo>
                    <a:pt x="1039482" y="1285624"/>
                    <a:pt x="1063413" y="1283547"/>
                    <a:pt x="1087120" y="1280160"/>
                  </a:cubicBezTo>
                  <a:cubicBezTo>
                    <a:pt x="1100667" y="1273387"/>
                    <a:pt x="1113839" y="1265806"/>
                    <a:pt x="1127760" y="1259840"/>
                  </a:cubicBezTo>
                  <a:cubicBezTo>
                    <a:pt x="1137604" y="1255621"/>
                    <a:pt x="1148661" y="1254469"/>
                    <a:pt x="1158240" y="1249680"/>
                  </a:cubicBezTo>
                  <a:cubicBezTo>
                    <a:pt x="1169162" y="1244219"/>
                    <a:pt x="1177562" y="1234319"/>
                    <a:pt x="1188720" y="1229360"/>
                  </a:cubicBezTo>
                  <a:cubicBezTo>
                    <a:pt x="1208293" y="1220661"/>
                    <a:pt x="1229360" y="1215813"/>
                    <a:pt x="1249680" y="1209040"/>
                  </a:cubicBezTo>
                  <a:cubicBezTo>
                    <a:pt x="1259840" y="1205653"/>
                    <a:pt x="1269509" y="1200001"/>
                    <a:pt x="1280160" y="1198880"/>
                  </a:cubicBezTo>
                  <a:lnTo>
                    <a:pt x="1473200" y="1178560"/>
                  </a:lnTo>
                  <a:cubicBezTo>
                    <a:pt x="1544320" y="1154853"/>
                    <a:pt x="1527387" y="1178560"/>
                    <a:pt x="1544320" y="1127760"/>
                  </a:cubicBezTo>
                  <a:cubicBezTo>
                    <a:pt x="1547707" y="1066800"/>
                    <a:pt x="1548692" y="1005659"/>
                    <a:pt x="1554480" y="944880"/>
                  </a:cubicBezTo>
                  <a:cubicBezTo>
                    <a:pt x="1555495" y="934219"/>
                    <a:pt x="1562043" y="924790"/>
                    <a:pt x="1564640" y="914400"/>
                  </a:cubicBezTo>
                  <a:lnTo>
                    <a:pt x="1584960" y="833120"/>
                  </a:lnTo>
                  <a:cubicBezTo>
                    <a:pt x="1588347" y="809413"/>
                    <a:pt x="1590424" y="785482"/>
                    <a:pt x="1595120" y="762000"/>
                  </a:cubicBezTo>
                  <a:cubicBezTo>
                    <a:pt x="1607877" y="698213"/>
                    <a:pt x="1616393" y="677860"/>
                    <a:pt x="1635760" y="619760"/>
                  </a:cubicBezTo>
                  <a:cubicBezTo>
                    <a:pt x="1639147" y="609600"/>
                    <a:pt x="1639979" y="598191"/>
                    <a:pt x="1645920" y="589280"/>
                  </a:cubicBezTo>
                  <a:lnTo>
                    <a:pt x="1666240" y="558800"/>
                  </a:lnTo>
                  <a:cubicBezTo>
                    <a:pt x="1689839" y="464403"/>
                    <a:pt x="1661649" y="581756"/>
                    <a:pt x="1686560" y="457200"/>
                  </a:cubicBezTo>
                  <a:cubicBezTo>
                    <a:pt x="1689298" y="443508"/>
                    <a:pt x="1692884" y="429986"/>
                    <a:pt x="1696720" y="416560"/>
                  </a:cubicBezTo>
                  <a:cubicBezTo>
                    <a:pt x="1699662" y="406262"/>
                    <a:pt x="1704557" y="396535"/>
                    <a:pt x="1706880" y="386080"/>
                  </a:cubicBezTo>
                  <a:cubicBezTo>
                    <a:pt x="1711349" y="365970"/>
                    <a:pt x="1713000" y="345320"/>
                    <a:pt x="1717040" y="325120"/>
                  </a:cubicBezTo>
                  <a:cubicBezTo>
                    <a:pt x="1719778" y="311428"/>
                    <a:pt x="1723813" y="298027"/>
                    <a:pt x="1727200" y="284480"/>
                  </a:cubicBezTo>
                  <a:cubicBezTo>
                    <a:pt x="1723813" y="209973"/>
                    <a:pt x="1729301" y="134529"/>
                    <a:pt x="1717040" y="60960"/>
                  </a:cubicBezTo>
                  <a:cubicBezTo>
                    <a:pt x="1715033" y="48915"/>
                    <a:pt x="1697162" y="46698"/>
                    <a:pt x="1686560" y="40640"/>
                  </a:cubicBezTo>
                  <a:cubicBezTo>
                    <a:pt x="1672193" y="32430"/>
                    <a:pt x="1634937" y="13160"/>
                    <a:pt x="1615440" y="10160"/>
                  </a:cubicBezTo>
                  <a:cubicBezTo>
                    <a:pt x="1581800" y="4985"/>
                    <a:pt x="1547707" y="3387"/>
                    <a:pt x="1513840" y="0"/>
                  </a:cubicBezTo>
                  <a:cubicBezTo>
                    <a:pt x="1456267" y="3387"/>
                    <a:pt x="1398533" y="4692"/>
                    <a:pt x="1341120" y="10160"/>
                  </a:cubicBezTo>
                  <a:cubicBezTo>
                    <a:pt x="1281533" y="15835"/>
                    <a:pt x="1320290" y="21336"/>
                    <a:pt x="1270000" y="30480"/>
                  </a:cubicBezTo>
                  <a:cubicBezTo>
                    <a:pt x="1243136" y="35364"/>
                    <a:pt x="1215813" y="37253"/>
                    <a:pt x="1188720" y="40640"/>
                  </a:cubicBezTo>
                  <a:cubicBezTo>
                    <a:pt x="1178560" y="44027"/>
                    <a:pt x="1168630" y="48203"/>
                    <a:pt x="1158240" y="50800"/>
                  </a:cubicBezTo>
                  <a:cubicBezTo>
                    <a:pt x="1141487" y="54988"/>
                    <a:pt x="1123609" y="54897"/>
                    <a:pt x="1107440" y="60960"/>
                  </a:cubicBezTo>
                  <a:cubicBezTo>
                    <a:pt x="1096007" y="65247"/>
                    <a:pt x="1088118" y="76321"/>
                    <a:pt x="1076960" y="81280"/>
                  </a:cubicBezTo>
                  <a:cubicBezTo>
                    <a:pt x="1034773" y="100030"/>
                    <a:pt x="1008660" y="103068"/>
                    <a:pt x="965200" y="111760"/>
                  </a:cubicBezTo>
                  <a:cubicBezTo>
                    <a:pt x="931333" y="132080"/>
                    <a:pt x="902558" y="166227"/>
                    <a:pt x="863600" y="172720"/>
                  </a:cubicBezTo>
                  <a:cubicBezTo>
                    <a:pt x="788866" y="185176"/>
                    <a:pt x="822625" y="177884"/>
                    <a:pt x="762000" y="193040"/>
                  </a:cubicBezTo>
                  <a:cubicBezTo>
                    <a:pt x="739736" y="226436"/>
                    <a:pt x="742036" y="217194"/>
                    <a:pt x="731520" y="254000"/>
                  </a:cubicBezTo>
                  <a:cubicBezTo>
                    <a:pt x="727684" y="267426"/>
                    <a:pt x="729738" y="283469"/>
                    <a:pt x="721360" y="294640"/>
                  </a:cubicBezTo>
                  <a:cubicBezTo>
                    <a:pt x="717296" y="300059"/>
                    <a:pt x="670560" y="303107"/>
                    <a:pt x="66040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8853" name="Text Box 5"/>
          <p:cNvSpPr txBox="1">
            <a:spLocks noChangeArrowheads="1"/>
          </p:cNvSpPr>
          <p:nvPr/>
        </p:nvSpPr>
        <p:spPr bwMode="auto">
          <a:xfrm>
            <a:off x="7768344" y="4174420"/>
            <a:ext cx="1060696"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22.4a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048521" y="1284756"/>
            <a:ext cx="3945093" cy="4177182"/>
            <a:chOff x="5618598" y="716790"/>
            <a:chExt cx="3323498" cy="3687786"/>
          </a:xfrm>
        </p:grpSpPr>
        <p:pic>
          <p:nvPicPr>
            <p:cNvPr id="5" name="Picture 82" descr="figure_22_03c_unlabeled"/>
            <p:cNvPicPr>
              <a:picLocks noChangeAspect="1" noChangeArrowheads="1"/>
            </p:cNvPicPr>
            <p:nvPr/>
          </p:nvPicPr>
          <p:blipFill>
            <a:blip r:embed="rId3" cstate="print"/>
            <a:srcRect b="2872"/>
            <a:stretch>
              <a:fillRect/>
            </a:stretch>
          </p:blipFill>
          <p:spPr bwMode="auto">
            <a:xfrm>
              <a:off x="5618598" y="716790"/>
              <a:ext cx="3323498" cy="3687786"/>
            </a:xfrm>
            <a:prstGeom prst="rect">
              <a:avLst/>
            </a:prstGeom>
            <a:noFill/>
            <a:ln w="9525">
              <a:noFill/>
              <a:miter lim="800000"/>
              <a:headEnd/>
              <a:tailEnd/>
            </a:ln>
          </p:spPr>
        </p:pic>
        <p:sp>
          <p:nvSpPr>
            <p:cNvPr id="10" name="Freeform 79"/>
            <p:cNvSpPr>
              <a:spLocks/>
            </p:cNvSpPr>
            <p:nvPr/>
          </p:nvSpPr>
          <p:spPr bwMode="auto">
            <a:xfrm>
              <a:off x="6699500" y="1905167"/>
              <a:ext cx="724511" cy="563298"/>
            </a:xfrm>
            <a:custGeom>
              <a:avLst/>
              <a:gdLst>
                <a:gd name="T0" fmla="*/ 0 w 1112"/>
                <a:gd name="T1" fmla="*/ 2147483647 h 620"/>
                <a:gd name="T2" fmla="*/ 2147483647 w 1112"/>
                <a:gd name="T3" fmla="*/ 2147483647 h 620"/>
                <a:gd name="T4" fmla="*/ 2147483647 w 1112"/>
                <a:gd name="T5" fmla="*/ 0 h 620"/>
                <a:gd name="T6" fmla="*/ 0 60000 65536"/>
                <a:gd name="T7" fmla="*/ 0 60000 65536"/>
                <a:gd name="T8" fmla="*/ 0 60000 65536"/>
                <a:gd name="T9" fmla="*/ 0 w 1112"/>
                <a:gd name="T10" fmla="*/ 0 h 620"/>
                <a:gd name="T11" fmla="*/ 1112 w 1112"/>
                <a:gd name="T12" fmla="*/ 620 h 620"/>
              </a:gdLst>
              <a:ahLst/>
              <a:cxnLst>
                <a:cxn ang="T6">
                  <a:pos x="T0" y="T1"/>
                </a:cxn>
                <a:cxn ang="T7">
                  <a:pos x="T2" y="T3"/>
                </a:cxn>
                <a:cxn ang="T8">
                  <a:pos x="T4" y="T5"/>
                </a:cxn>
              </a:cxnLst>
              <a:rect l="T9" t="T10" r="T11" b="T12"/>
              <a:pathLst>
                <a:path w="1112" h="620">
                  <a:moveTo>
                    <a:pt x="0" y="620"/>
                  </a:moveTo>
                  <a:lnTo>
                    <a:pt x="452" y="620"/>
                  </a:lnTo>
                  <a:lnTo>
                    <a:pt x="1112" y="0"/>
                  </a:lnTo>
                </a:path>
              </a:pathLst>
            </a:custGeom>
            <a:noFill/>
            <a:ln w="22225">
              <a:solidFill>
                <a:schemeClr val="tx1"/>
              </a:solidFill>
              <a:round/>
              <a:headEnd/>
              <a:tailEnd/>
            </a:ln>
          </p:spPr>
          <p:txBody>
            <a:bodyPr wrap="none" anchor="ctr"/>
            <a:lstStyle/>
            <a:p>
              <a:endParaRPr lang="fr-CA"/>
            </a:p>
          </p:txBody>
        </p:sp>
        <p:sp>
          <p:nvSpPr>
            <p:cNvPr id="11" name="Freeform 80"/>
            <p:cNvSpPr>
              <a:spLocks/>
            </p:cNvSpPr>
            <p:nvPr/>
          </p:nvSpPr>
          <p:spPr bwMode="auto">
            <a:xfrm>
              <a:off x="6605678" y="2573857"/>
              <a:ext cx="836576" cy="298003"/>
            </a:xfrm>
            <a:custGeom>
              <a:avLst/>
              <a:gdLst>
                <a:gd name="T0" fmla="*/ 0 w 1284"/>
                <a:gd name="T1" fmla="*/ 2147483647 h 328"/>
                <a:gd name="T2" fmla="*/ 2147483647 w 1284"/>
                <a:gd name="T3" fmla="*/ 2147483647 h 328"/>
                <a:gd name="T4" fmla="*/ 2147483647 w 1284"/>
                <a:gd name="T5" fmla="*/ 0 h 328"/>
                <a:gd name="T6" fmla="*/ 0 60000 65536"/>
                <a:gd name="T7" fmla="*/ 0 60000 65536"/>
                <a:gd name="T8" fmla="*/ 0 60000 65536"/>
                <a:gd name="T9" fmla="*/ 0 w 1284"/>
                <a:gd name="T10" fmla="*/ 0 h 328"/>
                <a:gd name="T11" fmla="*/ 1284 w 1284"/>
                <a:gd name="T12" fmla="*/ 328 h 328"/>
              </a:gdLst>
              <a:ahLst/>
              <a:cxnLst>
                <a:cxn ang="T6">
                  <a:pos x="T0" y="T1"/>
                </a:cxn>
                <a:cxn ang="T7">
                  <a:pos x="T2" y="T3"/>
                </a:cxn>
                <a:cxn ang="T8">
                  <a:pos x="T4" y="T5"/>
                </a:cxn>
              </a:cxnLst>
              <a:rect l="T9" t="T10" r="T11" b="T12"/>
              <a:pathLst>
                <a:path w="1284" h="328">
                  <a:moveTo>
                    <a:pt x="0" y="328"/>
                  </a:moveTo>
                  <a:lnTo>
                    <a:pt x="604" y="328"/>
                  </a:lnTo>
                  <a:lnTo>
                    <a:pt x="1284" y="0"/>
                  </a:lnTo>
                </a:path>
              </a:pathLst>
            </a:custGeom>
            <a:noFill/>
            <a:ln w="22225">
              <a:solidFill>
                <a:schemeClr val="tx1"/>
              </a:solidFill>
              <a:round/>
              <a:headEnd/>
              <a:tailEnd/>
            </a:ln>
          </p:spPr>
          <p:txBody>
            <a:bodyPr wrap="none" anchor="ctr"/>
            <a:lstStyle/>
            <a:p>
              <a:endParaRPr lang="fr-CA"/>
            </a:p>
          </p:txBody>
        </p:sp>
        <p:sp>
          <p:nvSpPr>
            <p:cNvPr id="12" name="Freeform 81"/>
            <p:cNvSpPr>
              <a:spLocks/>
            </p:cNvSpPr>
            <p:nvPr/>
          </p:nvSpPr>
          <p:spPr bwMode="auto">
            <a:xfrm>
              <a:off x="6918417" y="3273437"/>
              <a:ext cx="458683" cy="47244"/>
            </a:xfrm>
            <a:custGeom>
              <a:avLst/>
              <a:gdLst>
                <a:gd name="T0" fmla="*/ 0 w 704"/>
                <a:gd name="T1" fmla="*/ 0 h 52"/>
                <a:gd name="T2" fmla="*/ 2147483647 w 704"/>
                <a:gd name="T3" fmla="*/ 0 h 52"/>
                <a:gd name="T4" fmla="*/ 2147483647 w 704"/>
                <a:gd name="T5" fmla="*/ 2147483647 h 52"/>
                <a:gd name="T6" fmla="*/ 0 60000 65536"/>
                <a:gd name="T7" fmla="*/ 0 60000 65536"/>
                <a:gd name="T8" fmla="*/ 0 60000 65536"/>
                <a:gd name="T9" fmla="*/ 0 w 704"/>
                <a:gd name="T10" fmla="*/ 0 h 52"/>
                <a:gd name="T11" fmla="*/ 704 w 704"/>
                <a:gd name="T12" fmla="*/ 52 h 52"/>
              </a:gdLst>
              <a:ahLst/>
              <a:cxnLst>
                <a:cxn ang="T6">
                  <a:pos x="T0" y="T1"/>
                </a:cxn>
                <a:cxn ang="T7">
                  <a:pos x="T2" y="T3"/>
                </a:cxn>
                <a:cxn ang="T8">
                  <a:pos x="T4" y="T5"/>
                </a:cxn>
              </a:cxnLst>
              <a:rect l="T9" t="T10" r="T11" b="T12"/>
              <a:pathLst>
                <a:path w="704" h="52">
                  <a:moveTo>
                    <a:pt x="0" y="0"/>
                  </a:moveTo>
                  <a:lnTo>
                    <a:pt x="132" y="0"/>
                  </a:lnTo>
                  <a:lnTo>
                    <a:pt x="704" y="52"/>
                  </a:lnTo>
                </a:path>
              </a:pathLst>
            </a:custGeom>
            <a:noFill/>
            <a:ln w="22225">
              <a:solidFill>
                <a:schemeClr val="tx1"/>
              </a:solidFill>
              <a:round/>
              <a:headEnd/>
              <a:tailEnd/>
            </a:ln>
          </p:spPr>
          <p:txBody>
            <a:bodyPr wrap="none" anchor="ctr"/>
            <a:lstStyle/>
            <a:p>
              <a:endParaRPr lang="fr-CA"/>
            </a:p>
          </p:txBody>
        </p:sp>
      </p:grpSp>
      <p:sp>
        <p:nvSpPr>
          <p:cNvPr id="79874" name="Text Box 2"/>
          <p:cNvSpPr txBox="1">
            <a:spLocks noChangeArrowheads="1"/>
          </p:cNvSpPr>
          <p:nvPr/>
        </p:nvSpPr>
        <p:spPr bwMode="auto">
          <a:xfrm>
            <a:off x="109488" y="1392855"/>
            <a:ext cx="5189895" cy="36871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66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077913" indent="-174625">
              <a:defRPr>
                <a:solidFill>
                  <a:schemeClr val="tx1"/>
                </a:solidFill>
                <a:latin typeface="Arial" charset="0"/>
              </a:defRPr>
            </a:lvl4pPr>
            <a:lvl5pPr marL="2559050" indent="-371475">
              <a:defRPr>
                <a:solidFill>
                  <a:schemeClr val="tx1"/>
                </a:solidFill>
                <a:latin typeface="Arial" charset="0"/>
              </a:defRPr>
            </a:lvl5pPr>
            <a:lvl6pPr marL="3016250" indent="-371475" fontAlgn="base">
              <a:spcBef>
                <a:spcPct val="0"/>
              </a:spcBef>
              <a:spcAft>
                <a:spcPct val="0"/>
              </a:spcAft>
              <a:defRPr>
                <a:solidFill>
                  <a:schemeClr val="tx1"/>
                </a:solidFill>
                <a:latin typeface="Arial" charset="0"/>
              </a:defRPr>
            </a:lvl6pPr>
            <a:lvl7pPr marL="3473450" indent="-371475" fontAlgn="base">
              <a:spcBef>
                <a:spcPct val="0"/>
              </a:spcBef>
              <a:spcAft>
                <a:spcPct val="0"/>
              </a:spcAft>
              <a:defRPr>
                <a:solidFill>
                  <a:schemeClr val="tx1"/>
                </a:solidFill>
                <a:latin typeface="Arial" charset="0"/>
              </a:defRPr>
            </a:lvl7pPr>
            <a:lvl8pPr marL="3930650" indent="-371475" fontAlgn="base">
              <a:spcBef>
                <a:spcPct val="0"/>
              </a:spcBef>
              <a:spcAft>
                <a:spcPct val="0"/>
              </a:spcAft>
              <a:defRPr>
                <a:solidFill>
                  <a:schemeClr val="tx1"/>
                </a:solidFill>
                <a:latin typeface="Arial" charset="0"/>
              </a:defRPr>
            </a:lvl8pPr>
            <a:lvl9pPr marL="4387850" indent="-371475" fontAlgn="base">
              <a:spcBef>
                <a:spcPct val="0"/>
              </a:spcBef>
              <a:spcAft>
                <a:spcPct val="0"/>
              </a:spcAft>
              <a:defRPr>
                <a:solidFill>
                  <a:schemeClr val="tx1"/>
                </a:solidFill>
                <a:latin typeface="Arial" charset="0"/>
              </a:defRPr>
            </a:lvl9pPr>
          </a:lstStyle>
          <a:p>
            <a:pPr lvl="2" eaLnBrk="0" hangingPunct="0">
              <a:spcBef>
                <a:spcPct val="15000"/>
              </a:spcBef>
            </a:pPr>
            <a:r>
              <a:rPr lang="fr-CA" sz="1600" b="1" dirty="0"/>
              <a:t>i) </a:t>
            </a:r>
            <a:r>
              <a:rPr lang="fr-CA" sz="1600" b="1" i="1" dirty="0" err="1"/>
              <a:t>Nasopharynx</a:t>
            </a:r>
            <a:endParaRPr lang="fr-CA" sz="1600" b="1" i="1" dirty="0"/>
          </a:p>
          <a:p>
            <a:pPr lvl="3" eaLnBrk="0" hangingPunct="0">
              <a:buFontTx/>
              <a:buChar char="•"/>
            </a:pPr>
            <a:r>
              <a:rPr lang="fr-CA" sz="1600" dirty="0"/>
              <a:t>À l’arrière des cavités nasales</a:t>
            </a:r>
          </a:p>
          <a:p>
            <a:pPr lvl="3" eaLnBrk="0" hangingPunct="0">
              <a:buFontTx/>
              <a:buChar char="•"/>
            </a:pPr>
            <a:r>
              <a:rPr lang="fr-CA" sz="1600" dirty="0"/>
              <a:t>Conduit pour l’air </a:t>
            </a:r>
            <a:r>
              <a:rPr lang="fr-CA" sz="1600" u="sng" dirty="0"/>
              <a:t>uniquement</a:t>
            </a:r>
            <a:r>
              <a:rPr lang="fr-CA" sz="1600" dirty="0"/>
              <a:t> (fermé par l’</a:t>
            </a:r>
            <a:r>
              <a:rPr lang="fr-CA" sz="1600" i="1" dirty="0"/>
              <a:t>uvule palatine</a:t>
            </a:r>
            <a:r>
              <a:rPr lang="fr-CA" sz="1600" dirty="0"/>
              <a:t> pendant la déglutition)</a:t>
            </a:r>
          </a:p>
          <a:p>
            <a:pPr lvl="3" eaLnBrk="0" hangingPunct="0">
              <a:buFontTx/>
              <a:buChar char="•"/>
            </a:pPr>
            <a:r>
              <a:rPr lang="fr-CA" sz="1600" dirty="0"/>
              <a:t>Épithélium </a:t>
            </a:r>
            <a:r>
              <a:rPr lang="fr-CA" sz="1600" dirty="0" err="1"/>
              <a:t>pseudostratifié</a:t>
            </a:r>
            <a:r>
              <a:rPr lang="fr-CA" sz="1600" dirty="0"/>
              <a:t> cilié pour la propulsion du mucus</a:t>
            </a:r>
          </a:p>
          <a:p>
            <a:pPr lvl="2" eaLnBrk="0" hangingPunct="0">
              <a:spcBef>
                <a:spcPts val="600"/>
              </a:spcBef>
            </a:pPr>
            <a:r>
              <a:rPr lang="fr-CA" sz="1600" b="1" dirty="0"/>
              <a:t>ii) </a:t>
            </a:r>
            <a:r>
              <a:rPr lang="fr-CA" sz="1600" b="1" i="1" dirty="0"/>
              <a:t>Oropharynx</a:t>
            </a:r>
          </a:p>
          <a:p>
            <a:pPr lvl="3" eaLnBrk="0" hangingPunct="0">
              <a:buFontTx/>
              <a:buChar char="•"/>
            </a:pPr>
            <a:r>
              <a:rPr lang="fr-CA" sz="1600" dirty="0"/>
              <a:t>À l’arrière de la cavité orale</a:t>
            </a:r>
          </a:p>
          <a:p>
            <a:pPr lvl="3" eaLnBrk="0" hangingPunct="0">
              <a:buFontTx/>
              <a:buChar char="•"/>
            </a:pPr>
            <a:r>
              <a:rPr lang="fr-CA" sz="1600" dirty="0"/>
              <a:t>Conduit pour l’air </a:t>
            </a:r>
            <a:r>
              <a:rPr lang="fr-CA" sz="1600" u="sng" dirty="0"/>
              <a:t>et</a:t>
            </a:r>
            <a:r>
              <a:rPr lang="fr-CA" sz="1600" dirty="0"/>
              <a:t> les aliments</a:t>
            </a:r>
          </a:p>
          <a:p>
            <a:pPr lvl="3" eaLnBrk="0" hangingPunct="0"/>
            <a:r>
              <a:rPr lang="fr-CA" sz="1600" dirty="0">
                <a:sym typeface="Symbol" pitchFamily="18" charset="2"/>
              </a:rPr>
              <a:t>	 </a:t>
            </a:r>
            <a:r>
              <a:rPr lang="fr-CA" sz="1600" dirty="0"/>
              <a:t>Épithélium devient stratifié squameux</a:t>
            </a:r>
            <a:endParaRPr lang="fr-CA" sz="1600" i="1" dirty="0"/>
          </a:p>
          <a:p>
            <a:pPr lvl="2" eaLnBrk="0" hangingPunct="0">
              <a:spcBef>
                <a:spcPts val="600"/>
              </a:spcBef>
            </a:pPr>
            <a:r>
              <a:rPr lang="fr-CA" sz="1600" b="1" dirty="0"/>
              <a:t>iii) </a:t>
            </a:r>
            <a:r>
              <a:rPr lang="fr-CA" sz="1600" b="1" i="1" dirty="0" err="1"/>
              <a:t>Laryngopharynx</a:t>
            </a:r>
            <a:endParaRPr lang="fr-CA" sz="1600" b="1" i="1" dirty="0"/>
          </a:p>
          <a:p>
            <a:pPr lvl="3" eaLnBrk="0" hangingPunct="0">
              <a:buFontTx/>
              <a:buChar char="•"/>
            </a:pPr>
            <a:r>
              <a:rPr lang="fr-CA" sz="1600" dirty="0"/>
              <a:t>Conduit pour l’air </a:t>
            </a:r>
            <a:r>
              <a:rPr lang="fr-CA" sz="1600" u="sng" dirty="0"/>
              <a:t>et</a:t>
            </a:r>
            <a:r>
              <a:rPr lang="fr-CA" sz="1600" dirty="0"/>
              <a:t> aliments</a:t>
            </a:r>
          </a:p>
          <a:p>
            <a:pPr lvl="3" eaLnBrk="0" hangingPunct="0">
              <a:buFontTx/>
              <a:buChar char="•"/>
            </a:pPr>
            <a:r>
              <a:rPr lang="fr-CA" sz="1600" dirty="0"/>
              <a:t>Épithélium stratifié squameux</a:t>
            </a:r>
          </a:p>
          <a:p>
            <a:pPr lvl="3" eaLnBrk="0" hangingPunct="0">
              <a:buFontTx/>
              <a:buChar char="•"/>
            </a:pPr>
            <a:r>
              <a:rPr lang="fr-CA" sz="1600" dirty="0"/>
              <a:t>Derrière l’épiglotte</a:t>
            </a:r>
            <a:endParaRPr lang="fr-CA" sz="1600" i="1" dirty="0"/>
          </a:p>
        </p:txBody>
      </p:sp>
      <p:sp>
        <p:nvSpPr>
          <p:cNvPr id="6" name="Rectangle 70"/>
          <p:cNvSpPr>
            <a:spLocks noChangeArrowheads="1"/>
          </p:cNvSpPr>
          <p:nvPr/>
        </p:nvSpPr>
        <p:spPr bwMode="auto">
          <a:xfrm>
            <a:off x="5537981" y="2985008"/>
            <a:ext cx="1166410" cy="307777"/>
          </a:xfrm>
          <a:prstGeom prst="rect">
            <a:avLst/>
          </a:prstGeom>
          <a:noFill/>
          <a:ln w="9525">
            <a:noFill/>
            <a:miter lim="800000"/>
            <a:headEnd/>
            <a:tailEnd/>
          </a:ln>
        </p:spPr>
        <p:txBody>
          <a:bodyPr wrap="none">
            <a:spAutoFit/>
          </a:bodyPr>
          <a:lstStyle/>
          <a:p>
            <a:r>
              <a:rPr lang="fr-CA" sz="1400" b="1" dirty="0" err="1">
                <a:latin typeface="Calibri" pitchFamily="34" charset="0"/>
              </a:rPr>
              <a:t>Nasopharynx</a:t>
            </a:r>
            <a:endParaRPr lang="fr-CA" sz="1400" b="1" dirty="0">
              <a:latin typeface="Calibri" pitchFamily="34" charset="0"/>
            </a:endParaRPr>
          </a:p>
        </p:txBody>
      </p:sp>
      <p:sp>
        <p:nvSpPr>
          <p:cNvPr id="7" name="Rectangle 71"/>
          <p:cNvSpPr>
            <a:spLocks noChangeArrowheads="1"/>
          </p:cNvSpPr>
          <p:nvPr/>
        </p:nvSpPr>
        <p:spPr bwMode="auto">
          <a:xfrm>
            <a:off x="5641013" y="3438101"/>
            <a:ext cx="1071255" cy="307777"/>
          </a:xfrm>
          <a:prstGeom prst="rect">
            <a:avLst/>
          </a:prstGeom>
          <a:noFill/>
          <a:ln w="9525">
            <a:noFill/>
            <a:miter lim="800000"/>
            <a:headEnd/>
            <a:tailEnd/>
          </a:ln>
        </p:spPr>
        <p:txBody>
          <a:bodyPr wrap="none">
            <a:spAutoFit/>
          </a:bodyPr>
          <a:lstStyle/>
          <a:p>
            <a:r>
              <a:rPr lang="fr-CA" sz="1400" b="1" dirty="0">
                <a:latin typeface="Calibri" pitchFamily="34" charset="0"/>
              </a:rPr>
              <a:t>Oropharynx</a:t>
            </a:r>
          </a:p>
        </p:txBody>
      </p:sp>
      <p:sp>
        <p:nvSpPr>
          <p:cNvPr id="8" name="Rectangle 72"/>
          <p:cNvSpPr>
            <a:spLocks noChangeArrowheads="1"/>
          </p:cNvSpPr>
          <p:nvPr/>
        </p:nvSpPr>
        <p:spPr bwMode="auto">
          <a:xfrm>
            <a:off x="5356372" y="3900279"/>
            <a:ext cx="1380250" cy="307777"/>
          </a:xfrm>
          <a:prstGeom prst="rect">
            <a:avLst/>
          </a:prstGeom>
          <a:noFill/>
          <a:ln w="9525">
            <a:noFill/>
            <a:miter lim="800000"/>
            <a:headEnd/>
            <a:tailEnd/>
          </a:ln>
        </p:spPr>
        <p:txBody>
          <a:bodyPr wrap="none">
            <a:spAutoFit/>
          </a:bodyPr>
          <a:lstStyle/>
          <a:p>
            <a:r>
              <a:rPr lang="fr-CA" sz="1400" b="1" dirty="0" err="1">
                <a:latin typeface="Calibri" pitchFamily="34" charset="0"/>
              </a:rPr>
              <a:t>Laryngopharynx</a:t>
            </a:r>
            <a:endParaRPr lang="fr-CA" sz="1400" b="1" dirty="0">
              <a:latin typeface="Calibri" pitchFamily="34" charset="0"/>
            </a:endParaRPr>
          </a:p>
        </p:txBody>
      </p:sp>
      <p:sp>
        <p:nvSpPr>
          <p:cNvPr id="14" name="Text Box 2"/>
          <p:cNvSpPr txBox="1">
            <a:spLocks noChangeArrowheads="1"/>
          </p:cNvSpPr>
          <p:nvPr/>
        </p:nvSpPr>
        <p:spPr bwMode="auto">
          <a:xfrm>
            <a:off x="193474" y="199058"/>
            <a:ext cx="8489033" cy="1254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66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077913" indent="-174625">
              <a:defRPr>
                <a:solidFill>
                  <a:schemeClr val="tx1"/>
                </a:solidFill>
                <a:latin typeface="Arial" charset="0"/>
              </a:defRPr>
            </a:lvl4pPr>
            <a:lvl5pPr marL="2559050" indent="-371475">
              <a:defRPr>
                <a:solidFill>
                  <a:schemeClr val="tx1"/>
                </a:solidFill>
                <a:latin typeface="Arial" charset="0"/>
              </a:defRPr>
            </a:lvl5pPr>
            <a:lvl6pPr marL="3016250" indent="-371475" fontAlgn="base">
              <a:spcBef>
                <a:spcPct val="0"/>
              </a:spcBef>
              <a:spcAft>
                <a:spcPct val="0"/>
              </a:spcAft>
              <a:defRPr>
                <a:solidFill>
                  <a:schemeClr val="tx1"/>
                </a:solidFill>
                <a:latin typeface="Arial" charset="0"/>
              </a:defRPr>
            </a:lvl6pPr>
            <a:lvl7pPr marL="3473450" indent="-371475" fontAlgn="base">
              <a:spcBef>
                <a:spcPct val="0"/>
              </a:spcBef>
              <a:spcAft>
                <a:spcPct val="0"/>
              </a:spcAft>
              <a:defRPr>
                <a:solidFill>
                  <a:schemeClr val="tx1"/>
                </a:solidFill>
                <a:latin typeface="Arial" charset="0"/>
              </a:defRPr>
            </a:lvl7pPr>
            <a:lvl8pPr marL="3930650" indent="-371475" fontAlgn="base">
              <a:spcBef>
                <a:spcPct val="0"/>
              </a:spcBef>
              <a:spcAft>
                <a:spcPct val="0"/>
              </a:spcAft>
              <a:defRPr>
                <a:solidFill>
                  <a:schemeClr val="tx1"/>
                </a:solidFill>
                <a:latin typeface="Arial" charset="0"/>
              </a:defRPr>
            </a:lvl8pPr>
            <a:lvl9pPr marL="4387850" indent="-371475" fontAlgn="base">
              <a:spcBef>
                <a:spcPct val="0"/>
              </a:spcBef>
              <a:spcAft>
                <a:spcPct val="0"/>
              </a:spcAft>
              <a:defRPr>
                <a:solidFill>
                  <a:schemeClr val="tx1"/>
                </a:solidFill>
                <a:latin typeface="Arial" charset="0"/>
              </a:defRPr>
            </a:lvl9pPr>
          </a:lstStyle>
          <a:p>
            <a:pPr marL="285750" indent="-285750" eaLnBrk="0" hangingPunct="0">
              <a:buSzPct val="75000"/>
              <a:buFont typeface="Wingdings" panose="05000000000000000000" pitchFamily="2" charset="2"/>
              <a:buChar char="q"/>
            </a:pPr>
            <a:r>
              <a:rPr lang="fr-CA" sz="1800" b="1" dirty="0"/>
              <a:t>Pharynx</a:t>
            </a:r>
          </a:p>
          <a:p>
            <a:pPr marL="450850" lvl="1" eaLnBrk="0" hangingPunct="0">
              <a:spcBef>
                <a:spcPts val="300"/>
              </a:spcBef>
              <a:buFontTx/>
              <a:buChar char="•"/>
            </a:pPr>
            <a:r>
              <a:rPr lang="fr-CA" sz="1600" dirty="0"/>
              <a:t>Conduit pour l’air </a:t>
            </a:r>
            <a:r>
              <a:rPr lang="fr-CA" sz="1600" u="sng" dirty="0"/>
              <a:t>et</a:t>
            </a:r>
            <a:r>
              <a:rPr lang="fr-CA" sz="1600" b="1" dirty="0"/>
              <a:t> </a:t>
            </a:r>
            <a:r>
              <a:rPr lang="fr-CA" sz="1600" dirty="0"/>
              <a:t>les aliments</a:t>
            </a:r>
          </a:p>
          <a:p>
            <a:pPr marL="450850" lvl="1" eaLnBrk="0" hangingPunct="0">
              <a:spcBef>
                <a:spcPts val="300"/>
              </a:spcBef>
            </a:pPr>
            <a:r>
              <a:rPr lang="fr-CA" sz="1600" dirty="0"/>
              <a:t>•  ~13 cm de longueur; les muqueuses varient selon les régions</a:t>
            </a:r>
          </a:p>
          <a:p>
            <a:pPr marL="450850" lvl="1" eaLnBrk="0" hangingPunct="0">
              <a:spcBef>
                <a:spcPts val="300"/>
              </a:spcBef>
              <a:buFontTx/>
              <a:buChar char="•"/>
            </a:pPr>
            <a:r>
              <a:rPr lang="fr-CA" sz="1600" dirty="0"/>
              <a:t>D</a:t>
            </a:r>
            <a:r>
              <a:rPr lang="fr-CA" sz="1800" dirty="0"/>
              <a:t>ivisé en trois régions :</a:t>
            </a:r>
          </a:p>
        </p:txBody>
      </p:sp>
      <p:sp>
        <p:nvSpPr>
          <p:cNvPr id="15" name="Text Box 5"/>
          <p:cNvSpPr txBox="1">
            <a:spLocks noChangeArrowheads="1"/>
          </p:cNvSpPr>
          <p:nvPr/>
        </p:nvSpPr>
        <p:spPr bwMode="auto">
          <a:xfrm>
            <a:off x="6231244" y="5189180"/>
            <a:ext cx="1060696" cy="272758"/>
          </a:xfrm>
          <a:prstGeom prst="rect">
            <a:avLst/>
          </a:prstGeom>
          <a:solidFill>
            <a:schemeClr val="bg1"/>
          </a:solidFill>
          <a:ln w="9525">
            <a:solidFill>
              <a:srgbClr val="0000FF"/>
            </a:solidFill>
            <a:miter lim="800000"/>
            <a:headEnd/>
            <a:tailEnd/>
          </a:ln>
          <a:effectLst/>
        </p:spPr>
        <p:txBody>
          <a:bodyPr wrap="square" lIns="54000" tIns="36000" rIns="54000" bIns="36000">
            <a:spAutoFit/>
          </a:bodyPr>
          <a:lstStyle/>
          <a:p>
            <a:pPr algn="ctr"/>
            <a:r>
              <a:rPr lang="fr-CA" sz="1300" dirty="0">
                <a:solidFill>
                  <a:schemeClr val="accent2"/>
                </a:solidFill>
              </a:rPr>
              <a:t>Fig. 22.5a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a:spLocks noChangeArrowheads="1"/>
          </p:cNvSpPr>
          <p:nvPr/>
        </p:nvSpPr>
        <p:spPr bwMode="auto">
          <a:xfrm>
            <a:off x="202473" y="268908"/>
            <a:ext cx="8237814" cy="18128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lnSpc>
                <a:spcPct val="70000"/>
              </a:lnSpc>
              <a:spcBef>
                <a:spcPct val="50000"/>
              </a:spcBef>
              <a:buSzPct val="75000"/>
              <a:buFont typeface="Wingdings" panose="05000000000000000000" pitchFamily="2" charset="2"/>
              <a:buChar char="q"/>
            </a:pPr>
            <a:r>
              <a:rPr lang="fr-CA" sz="1800" b="1" dirty="0"/>
              <a:t>Larynx</a:t>
            </a:r>
            <a:endParaRPr lang="fr-CA" sz="1800" dirty="0"/>
          </a:p>
          <a:p>
            <a:pPr marL="268287" lvl="1" indent="0" eaLnBrk="0" hangingPunct="0">
              <a:spcBef>
                <a:spcPts val="600"/>
              </a:spcBef>
            </a:pPr>
            <a:r>
              <a:rPr lang="fr-CA" sz="1800" u="sng" dirty="0"/>
              <a:t>3 fonctions</a:t>
            </a:r>
            <a:r>
              <a:rPr lang="fr-CA" sz="1800" dirty="0"/>
              <a:t> :</a:t>
            </a:r>
            <a:r>
              <a:rPr lang="fr-CA" sz="1800" dirty="0">
                <a:solidFill>
                  <a:srgbClr val="FF6600"/>
                </a:solidFill>
              </a:rPr>
              <a:t> </a:t>
            </a:r>
            <a:r>
              <a:rPr lang="fr-CA" sz="1800" dirty="0"/>
              <a:t>(i) conduit aérien, (ii) dirige l’air et les aliments, (iii) production de la voix</a:t>
            </a:r>
          </a:p>
          <a:p>
            <a:pPr marL="268287" lvl="1" indent="0" eaLnBrk="0" hangingPunct="0">
              <a:spcBef>
                <a:spcPts val="600"/>
              </a:spcBef>
            </a:pPr>
            <a:r>
              <a:rPr lang="fr-CA" sz="1800" u="sng" dirty="0"/>
              <a:t>9 cartilages</a:t>
            </a:r>
            <a:r>
              <a:rPr lang="fr-CA" sz="1800" dirty="0"/>
              <a:t>, dont :</a:t>
            </a:r>
          </a:p>
          <a:p>
            <a:pPr marL="450850" lvl="2" indent="-182563" eaLnBrk="0" hangingPunct="0">
              <a:spcBef>
                <a:spcPct val="10000"/>
              </a:spcBef>
              <a:buFontTx/>
              <a:buChar char="•"/>
            </a:pPr>
            <a:r>
              <a:rPr lang="fr-CA" sz="1600" dirty="0"/>
              <a:t>Les cartilages </a:t>
            </a:r>
            <a:r>
              <a:rPr lang="fr-CA" sz="1600" b="1" i="1" dirty="0"/>
              <a:t>thyro</a:t>
            </a:r>
            <a:r>
              <a:rPr lang="fr-CA" sz="1600" b="1" i="1" dirty="0">
                <a:cs typeface="Arial" charset="0"/>
              </a:rPr>
              <a:t>ïde</a:t>
            </a:r>
            <a:r>
              <a:rPr lang="fr-CA" sz="1600" dirty="0"/>
              <a:t> (pomme d’Adam) et </a:t>
            </a:r>
            <a:r>
              <a:rPr lang="fr-CA" sz="1600" b="1" i="1" dirty="0"/>
              <a:t>crico</a:t>
            </a:r>
            <a:r>
              <a:rPr lang="fr-CA" sz="1600" b="1" i="1" dirty="0">
                <a:cs typeface="Arial" charset="0"/>
              </a:rPr>
              <a:t>ïde </a:t>
            </a:r>
            <a:r>
              <a:rPr lang="fr-CA" sz="1600" dirty="0"/>
              <a:t>: forment la majeure partie.</a:t>
            </a:r>
          </a:p>
          <a:p>
            <a:pPr marL="450850" lvl="2" indent="-182563" eaLnBrk="0" hangingPunct="0">
              <a:spcBef>
                <a:spcPct val="10000"/>
              </a:spcBef>
              <a:buFontTx/>
              <a:buChar char="•"/>
            </a:pPr>
            <a:r>
              <a:rPr lang="fr-CA" sz="1600" dirty="0"/>
              <a:t>L’</a:t>
            </a:r>
            <a:r>
              <a:rPr lang="fr-CA" sz="1600" b="1" i="1" dirty="0"/>
              <a:t>épiglotte </a:t>
            </a:r>
            <a:r>
              <a:rPr lang="fr-CA" sz="1600" dirty="0"/>
              <a:t>: cartilage élastique qui couvre l’ouverture du larynx durant la déglutition.</a:t>
            </a:r>
          </a:p>
        </p:txBody>
      </p:sp>
      <p:pic>
        <p:nvPicPr>
          <p:cNvPr id="5" name="Content Placeholder 1">
            <a:extLst>
              <a:ext uri="{FF2B5EF4-FFF2-40B4-BE49-F238E27FC236}">
                <a16:creationId xmlns:a16="http://schemas.microsoft.com/office/drawing/2014/main" id="{3D312AF5-C333-42C4-AFC1-41D1BF04A95A}"/>
              </a:ext>
            </a:extLst>
          </p:cNvPr>
          <p:cNvPicPr>
            <a:picLocks noChangeAspect="1"/>
          </p:cNvPicPr>
          <p:nvPr/>
        </p:nvPicPr>
        <p:blipFill rotWithShape="1">
          <a:blip r:embed="rId2">
            <a:extLst>
              <a:ext uri="{28A0092B-C50C-407E-A947-70E740481C1C}">
                <a14:useLocalDpi xmlns:a14="http://schemas.microsoft.com/office/drawing/2010/main" val="0"/>
              </a:ext>
            </a:extLst>
          </a:blip>
          <a:srcRect l="159" t="309" r="159" b="56107"/>
          <a:stretch/>
        </p:blipFill>
        <p:spPr bwMode="auto">
          <a:xfrm>
            <a:off x="541155" y="2467399"/>
            <a:ext cx="8237814" cy="345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9" name="Text Box 3"/>
          <p:cNvSpPr txBox="1">
            <a:spLocks noChangeArrowheads="1"/>
          </p:cNvSpPr>
          <p:nvPr/>
        </p:nvSpPr>
        <p:spPr bwMode="auto">
          <a:xfrm>
            <a:off x="3948455" y="5724420"/>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4"/>
          <p:cNvSpPr txBox="1">
            <a:spLocks noChangeArrowheads="1"/>
          </p:cNvSpPr>
          <p:nvPr/>
        </p:nvSpPr>
        <p:spPr bwMode="auto">
          <a:xfrm>
            <a:off x="261166" y="541620"/>
            <a:ext cx="8680361" cy="9848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lvl="1" eaLnBrk="0" hangingPunct="0">
              <a:spcBef>
                <a:spcPts val="1200"/>
              </a:spcBef>
              <a:buFontTx/>
              <a:buChar char="•"/>
            </a:pPr>
            <a:r>
              <a:rPr lang="fr-CA" sz="1600" b="1" i="1" dirty="0"/>
              <a:t>Cordes vocales </a:t>
            </a:r>
            <a:r>
              <a:rPr lang="fr-CA" sz="1600" b="1" dirty="0"/>
              <a:t>(</a:t>
            </a:r>
            <a:r>
              <a:rPr lang="fr-CA" sz="1600" b="1" i="1" dirty="0"/>
              <a:t>plis vocaux</a:t>
            </a:r>
            <a:r>
              <a:rPr lang="fr-CA" sz="1600" b="1" dirty="0"/>
              <a:t>) :</a:t>
            </a:r>
            <a:r>
              <a:rPr lang="fr-CA" sz="1600" dirty="0"/>
              <a:t>  replis muqueux soutenus par des ligaments élastiques ; vibrent sous l’effet du mouvement de l’air</a:t>
            </a:r>
          </a:p>
          <a:p>
            <a:pPr lvl="1" eaLnBrk="0" hangingPunct="0">
              <a:spcBef>
                <a:spcPts val="1200"/>
              </a:spcBef>
              <a:buFontTx/>
              <a:buChar char="•"/>
            </a:pPr>
            <a:r>
              <a:rPr lang="fr-CA" sz="1600" b="1" i="1" dirty="0"/>
              <a:t>Glotte </a:t>
            </a:r>
            <a:r>
              <a:rPr lang="fr-CA" sz="1600" b="1" dirty="0"/>
              <a:t>:</a:t>
            </a:r>
            <a:r>
              <a:rPr lang="fr-CA" sz="1600" dirty="0"/>
              <a:t> Cordes vocales et l’ouverture entre elles, se ferme lors de la déglutition</a:t>
            </a:r>
          </a:p>
        </p:txBody>
      </p:sp>
      <p:sp>
        <p:nvSpPr>
          <p:cNvPr id="60" name="Text Box 3"/>
          <p:cNvSpPr txBox="1">
            <a:spLocks noChangeArrowheads="1"/>
          </p:cNvSpPr>
          <p:nvPr/>
        </p:nvSpPr>
        <p:spPr bwMode="auto">
          <a:xfrm>
            <a:off x="326383" y="5513463"/>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22.7</a:t>
            </a:r>
          </a:p>
        </p:txBody>
      </p:sp>
      <p:sp>
        <p:nvSpPr>
          <p:cNvPr id="61" name="Rectangle 3"/>
          <p:cNvSpPr txBox="1">
            <a:spLocks noChangeArrowheads="1"/>
          </p:cNvSpPr>
          <p:nvPr/>
        </p:nvSpPr>
        <p:spPr bwMode="auto">
          <a:xfrm>
            <a:off x="1378040" y="5513463"/>
            <a:ext cx="7521262" cy="36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20000"/>
              </a:lnSpc>
              <a:spcBef>
                <a:spcPts val="600"/>
              </a:spcBef>
              <a:spcAft>
                <a:spcPct val="0"/>
              </a:spcAft>
              <a:buClrTx/>
              <a:buSzTx/>
              <a:tabLst>
                <a:tab pos="8343900" algn="r"/>
              </a:tabLst>
              <a:defRPr/>
            </a:pPr>
            <a:r>
              <a:rPr kumimoji="0" lang="fr-CA" sz="1200" b="1" i="0" u="none" strike="noStrike" kern="0" cap="none" spc="0" normalizeH="0" baseline="0" noProof="0" dirty="0">
                <a:ln>
                  <a:noFill/>
                </a:ln>
                <a:solidFill>
                  <a:schemeClr val="tx1"/>
                </a:solidFill>
                <a:effectLst/>
                <a:uLnTx/>
                <a:uFillTx/>
                <a:latin typeface="+mn-lt"/>
                <a:ea typeface="+mn-ea"/>
                <a:cs typeface="+mn-cs"/>
              </a:rPr>
              <a:t>Mouvements des plis vocaux. </a:t>
            </a:r>
            <a:r>
              <a:rPr lang="fr-CA" sz="1200" kern="0" dirty="0">
                <a:latin typeface="+mn-lt"/>
              </a:rPr>
              <a:t>V</a:t>
            </a:r>
            <a:r>
              <a:rPr kumimoji="0" lang="fr-CA" sz="1200" b="0" i="0" u="none" strike="noStrike" kern="0" cap="none" spc="0" normalizeH="0" baseline="0" noProof="0" dirty="0" err="1">
                <a:ln>
                  <a:noFill/>
                </a:ln>
                <a:solidFill>
                  <a:schemeClr val="tx1"/>
                </a:solidFill>
                <a:effectLst/>
                <a:uLnTx/>
                <a:uFillTx/>
                <a:latin typeface="+mn-lt"/>
                <a:ea typeface="+mn-ea"/>
                <a:cs typeface="+mn-cs"/>
              </a:rPr>
              <a:t>ues</a:t>
            </a:r>
            <a:r>
              <a:rPr kumimoji="0" lang="fr-CA" sz="1200" b="0" i="0" u="none" strike="noStrike" kern="0" cap="none" spc="0" normalizeH="0" baseline="0" noProof="0" dirty="0">
                <a:ln>
                  <a:noFill/>
                </a:ln>
                <a:solidFill>
                  <a:schemeClr val="tx1"/>
                </a:solidFill>
                <a:effectLst/>
                <a:uLnTx/>
                <a:uFillTx/>
                <a:latin typeface="+mn-lt"/>
                <a:ea typeface="+mn-ea"/>
                <a:cs typeface="+mn-cs"/>
              </a:rPr>
              <a:t> supérieures du larynx et des plis vocaux</a:t>
            </a:r>
            <a:r>
              <a:rPr lang="fr-CA" sz="1200" kern="0" dirty="0">
                <a:latin typeface="+mn-lt"/>
              </a:rPr>
              <a:t> au</a:t>
            </a:r>
            <a:r>
              <a:rPr kumimoji="0" lang="fr-CA" sz="1200" b="0" i="0" u="none" strike="noStrike" kern="0" cap="none" spc="0" normalizeH="0" baseline="0" noProof="0" dirty="0">
                <a:ln>
                  <a:noFill/>
                </a:ln>
                <a:solidFill>
                  <a:schemeClr val="tx1"/>
                </a:solidFill>
                <a:effectLst/>
                <a:uLnTx/>
                <a:uFillTx/>
                <a:latin typeface="+mn-lt"/>
                <a:ea typeface="+mn-ea"/>
                <a:cs typeface="+mn-cs"/>
              </a:rPr>
              <a:t> </a:t>
            </a:r>
            <a:r>
              <a:rPr kumimoji="0" lang="fr-CA" sz="1200" b="0" i="1" u="none" strike="noStrike" kern="0" cap="none" spc="0" normalizeH="0" baseline="0" noProof="0" dirty="0">
                <a:ln>
                  <a:noFill/>
                </a:ln>
                <a:solidFill>
                  <a:schemeClr val="tx1"/>
                </a:solidFill>
                <a:effectLst/>
                <a:uLnTx/>
                <a:uFillTx/>
                <a:latin typeface="+mn-lt"/>
                <a:ea typeface="+mn-ea"/>
                <a:cs typeface="+mn-cs"/>
              </a:rPr>
              <a:t>laryngoscope</a:t>
            </a:r>
            <a:r>
              <a:rPr kumimoji="0" lang="fr-CA" sz="1200" b="0" i="0" u="none" strike="noStrike" kern="0" cap="none" spc="0" normalizeH="0" baseline="0" noProof="0" dirty="0">
                <a:ln>
                  <a:noFill/>
                </a:ln>
                <a:solidFill>
                  <a:schemeClr val="tx1"/>
                </a:solidFill>
                <a:effectLst/>
                <a:uLnTx/>
                <a:uFillTx/>
                <a:latin typeface="+mn-lt"/>
                <a:ea typeface="+mn-ea"/>
                <a:cs typeface="+mn-cs"/>
              </a:rPr>
              <a:t>.</a:t>
            </a:r>
            <a:endParaRPr kumimoji="0" lang="fr-CA" sz="3200" b="0" i="0" u="none" strike="noStrike" kern="0" cap="none" spc="0" normalizeH="0" baseline="0" noProof="0" dirty="0">
              <a:ln>
                <a:noFill/>
              </a:ln>
              <a:solidFill>
                <a:schemeClr val="tx1"/>
              </a:solidFill>
              <a:effectLst/>
              <a:uLnTx/>
              <a:uFillTx/>
              <a:latin typeface="+mn-lt"/>
              <a:ea typeface="+mn-ea"/>
              <a:cs typeface="+mn-cs"/>
            </a:endParaRPr>
          </a:p>
        </p:txBody>
      </p:sp>
      <p:pic>
        <p:nvPicPr>
          <p:cNvPr id="62" name="Content Placeholder 1">
            <a:extLst>
              <a:ext uri="{FF2B5EF4-FFF2-40B4-BE49-F238E27FC236}">
                <a16:creationId xmlns:a16="http://schemas.microsoft.com/office/drawing/2014/main" id="{FD9F8070-A23E-4484-B19B-95A969FC27AD}"/>
              </a:ext>
            </a:extLst>
          </p:cNvPr>
          <p:cNvPicPr>
            <a:picLocks noChangeAspect="1"/>
          </p:cNvPicPr>
          <p:nvPr/>
        </p:nvPicPr>
        <p:blipFill rotWithShape="1">
          <a:blip r:embed="rId2">
            <a:extLst>
              <a:ext uri="{28A0092B-C50C-407E-A947-70E740481C1C}">
                <a14:useLocalDpi xmlns:a14="http://schemas.microsoft.com/office/drawing/2010/main" val="0"/>
              </a:ext>
            </a:extLst>
          </a:blip>
          <a:srcRect b="15135"/>
          <a:stretch/>
        </p:blipFill>
        <p:spPr bwMode="auto">
          <a:xfrm>
            <a:off x="429420" y="1845315"/>
            <a:ext cx="8469882" cy="333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a:extLst>
              <a:ext uri="{FF2B5EF4-FFF2-40B4-BE49-F238E27FC236}">
                <a16:creationId xmlns:a16="http://schemas.microsoft.com/office/drawing/2014/main" id="{069C07BD-ED77-4142-9749-FD6C3347699D}"/>
              </a:ext>
            </a:extLst>
          </p:cNvPr>
          <p:cNvSpPr txBox="1">
            <a:spLocks noChangeArrowheads="1"/>
          </p:cNvSpPr>
          <p:nvPr/>
        </p:nvSpPr>
        <p:spPr bwMode="auto">
          <a:xfrm>
            <a:off x="202473" y="268908"/>
            <a:ext cx="8237814" cy="290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lnSpc>
                <a:spcPct val="70000"/>
              </a:lnSpc>
              <a:spcBef>
                <a:spcPct val="50000"/>
              </a:spcBef>
              <a:buSzPct val="75000"/>
              <a:buFont typeface="Wingdings" panose="05000000000000000000" pitchFamily="2" charset="2"/>
              <a:buChar char="q"/>
            </a:pPr>
            <a:r>
              <a:rPr lang="fr-CA" sz="1800" b="1" dirty="0"/>
              <a:t>Larynx</a:t>
            </a:r>
            <a:endParaRPr lang="fr-CA"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02476" y="189414"/>
            <a:ext cx="8620125" cy="118186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355600" indent="-176213">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buSzPct val="75000"/>
              <a:buFont typeface="Wingdings" panose="05000000000000000000" pitchFamily="2" charset="2"/>
              <a:buChar char="q"/>
            </a:pPr>
            <a:r>
              <a:rPr lang="fr-CA" sz="1800" b="1" dirty="0"/>
              <a:t>Trachée</a:t>
            </a:r>
            <a:endParaRPr lang="fr-CA" sz="1800" dirty="0"/>
          </a:p>
          <a:p>
            <a:pPr marL="450850" lvl="1" indent="-179388" eaLnBrk="0" hangingPunct="0">
              <a:spcBef>
                <a:spcPct val="10000"/>
              </a:spcBef>
              <a:buFontTx/>
              <a:buChar char="•"/>
            </a:pPr>
            <a:r>
              <a:rPr lang="fr-CA" sz="1600" dirty="0"/>
              <a:t>Connecte le larynx aux bronches principales</a:t>
            </a:r>
          </a:p>
          <a:p>
            <a:pPr marL="450850" lvl="1" indent="-179388" eaLnBrk="0" hangingPunct="0">
              <a:spcBef>
                <a:spcPct val="10000"/>
              </a:spcBef>
              <a:buFontTx/>
              <a:buChar char="•"/>
            </a:pPr>
            <a:r>
              <a:rPr lang="fr-CA" sz="1600" dirty="0"/>
              <a:t>10-12 cm de long ; ~2.5 cm de diamètre; flexible</a:t>
            </a:r>
          </a:p>
          <a:p>
            <a:pPr marL="450850" lvl="1" indent="-179388" eaLnBrk="0" hangingPunct="0">
              <a:spcBef>
                <a:spcPct val="10000"/>
              </a:spcBef>
              <a:buFontTx/>
              <a:buChar char="•"/>
            </a:pPr>
            <a:r>
              <a:rPr lang="fr-CA" sz="1600" dirty="0"/>
              <a:t>Épithélium pseudostratifié cilié ; cils déplacent le mucus en direction du </a:t>
            </a:r>
            <a:r>
              <a:rPr lang="fr-CA" sz="1600" u="sng" dirty="0"/>
              <a:t>pharynx</a:t>
            </a:r>
          </a:p>
        </p:txBody>
      </p:sp>
      <p:grpSp>
        <p:nvGrpSpPr>
          <p:cNvPr id="5" name="Group 4"/>
          <p:cNvGrpSpPr/>
          <p:nvPr/>
        </p:nvGrpSpPr>
        <p:grpSpPr>
          <a:xfrm>
            <a:off x="1365161" y="1978930"/>
            <a:ext cx="7031864" cy="4480653"/>
            <a:chOff x="342900" y="228600"/>
            <a:chExt cx="9478108" cy="5943600"/>
          </a:xfrm>
        </p:grpSpPr>
        <p:pic>
          <p:nvPicPr>
            <p:cNvPr id="6" name="Picture 43" descr="figure_22_06a_unlabeled"/>
            <p:cNvPicPr>
              <a:picLocks noChangeAspect="1" noChangeArrowheads="1"/>
            </p:cNvPicPr>
            <p:nvPr/>
          </p:nvPicPr>
          <p:blipFill rotWithShape="1">
            <a:blip r:embed="rId2" cstate="print"/>
            <a:srcRect b="16905"/>
            <a:stretch/>
          </p:blipFill>
          <p:spPr bwMode="auto">
            <a:xfrm>
              <a:off x="342900" y="228600"/>
              <a:ext cx="8034339" cy="5238243"/>
            </a:xfrm>
            <a:prstGeom prst="rect">
              <a:avLst/>
            </a:prstGeom>
            <a:noFill/>
            <a:ln w="9525">
              <a:noFill/>
              <a:miter lim="800000"/>
              <a:headEnd/>
              <a:tailEnd/>
            </a:ln>
          </p:spPr>
        </p:pic>
        <p:sp>
          <p:nvSpPr>
            <p:cNvPr id="7" name="Text Box 58"/>
            <p:cNvSpPr txBox="1">
              <a:spLocks noChangeArrowheads="1"/>
            </p:cNvSpPr>
            <p:nvPr/>
          </p:nvSpPr>
          <p:spPr bwMode="auto">
            <a:xfrm>
              <a:off x="674793" y="2634971"/>
              <a:ext cx="1514274" cy="440741"/>
            </a:xfrm>
            <a:prstGeom prst="rect">
              <a:avLst/>
            </a:prstGeom>
            <a:noFill/>
            <a:ln w="9525">
              <a:noFill/>
              <a:miter lim="800000"/>
              <a:headEnd/>
              <a:tailEnd/>
            </a:ln>
          </p:spPr>
          <p:txBody>
            <a:bodyPr wrap="none">
              <a:spAutoFit/>
            </a:bodyPr>
            <a:lstStyle/>
            <a:p>
              <a:r>
                <a:rPr lang="fr-CA" sz="1600" dirty="0">
                  <a:latin typeface="Calibri" pitchFamily="34" charset="0"/>
                </a:rPr>
                <a:t>Œsophage </a:t>
              </a:r>
            </a:p>
          </p:txBody>
        </p:sp>
        <p:sp>
          <p:nvSpPr>
            <p:cNvPr id="8" name="Text Box 59"/>
            <p:cNvSpPr txBox="1">
              <a:spLocks noChangeArrowheads="1"/>
            </p:cNvSpPr>
            <p:nvPr/>
          </p:nvSpPr>
          <p:spPr bwMode="auto">
            <a:xfrm>
              <a:off x="832676" y="3294871"/>
              <a:ext cx="1847850" cy="761280"/>
            </a:xfrm>
            <a:prstGeom prst="rect">
              <a:avLst/>
            </a:prstGeom>
            <a:noFill/>
            <a:ln w="9525">
              <a:noFill/>
              <a:miter lim="800000"/>
              <a:headEnd/>
              <a:tailEnd/>
            </a:ln>
          </p:spPr>
          <p:txBody>
            <a:bodyPr>
              <a:spAutoFit/>
            </a:bodyPr>
            <a:lstStyle/>
            <a:p>
              <a:r>
                <a:rPr lang="fr-CA" sz="1600" dirty="0">
                  <a:latin typeface="Calibri" pitchFamily="34" charset="0"/>
                </a:rPr>
                <a:t>Muscle trachéal</a:t>
              </a:r>
            </a:p>
          </p:txBody>
        </p:sp>
        <p:sp>
          <p:nvSpPr>
            <p:cNvPr id="9" name="Text Box 60"/>
            <p:cNvSpPr txBox="1">
              <a:spLocks noChangeArrowheads="1"/>
            </p:cNvSpPr>
            <p:nvPr/>
          </p:nvSpPr>
          <p:spPr bwMode="auto">
            <a:xfrm>
              <a:off x="3259204" y="3154002"/>
              <a:ext cx="1961624" cy="841415"/>
            </a:xfrm>
            <a:prstGeom prst="rect">
              <a:avLst/>
            </a:prstGeom>
            <a:noFill/>
            <a:ln w="9525">
              <a:noFill/>
              <a:miter lim="800000"/>
              <a:headEnd/>
              <a:tailEnd/>
            </a:ln>
          </p:spPr>
          <p:txBody>
            <a:bodyPr wrap="square">
              <a:spAutoFit/>
            </a:bodyPr>
            <a:lstStyle/>
            <a:p>
              <a:pPr algn="ctr"/>
              <a:r>
                <a:rPr lang="fr-CA" sz="1800" i="1" dirty="0">
                  <a:latin typeface="Calibri" pitchFamily="34" charset="0"/>
                </a:rPr>
                <a:t>Lumière de la trachée</a:t>
              </a:r>
            </a:p>
          </p:txBody>
        </p:sp>
        <p:sp>
          <p:nvSpPr>
            <p:cNvPr id="10" name="Text Box 61"/>
            <p:cNvSpPr txBox="1">
              <a:spLocks noChangeArrowheads="1"/>
            </p:cNvSpPr>
            <p:nvPr/>
          </p:nvSpPr>
          <p:spPr bwMode="auto">
            <a:xfrm>
              <a:off x="3072159" y="353054"/>
              <a:ext cx="2374338" cy="440741"/>
            </a:xfrm>
            <a:prstGeom prst="rect">
              <a:avLst/>
            </a:prstGeom>
            <a:noFill/>
            <a:ln w="9525">
              <a:noFill/>
              <a:miter lim="800000"/>
              <a:headEnd/>
              <a:tailEnd/>
            </a:ln>
          </p:spPr>
          <p:txBody>
            <a:bodyPr wrap="square">
              <a:spAutoFit/>
            </a:bodyPr>
            <a:lstStyle/>
            <a:p>
              <a:r>
                <a:rPr lang="fr-CA" sz="1600" i="1" dirty="0">
                  <a:latin typeface="Arial" pitchFamily="34" charset="0"/>
                </a:rPr>
                <a:t>Face postérieure</a:t>
              </a:r>
            </a:p>
          </p:txBody>
        </p:sp>
        <p:sp>
          <p:nvSpPr>
            <p:cNvPr id="11" name="Text Box 65"/>
            <p:cNvSpPr txBox="1">
              <a:spLocks noChangeArrowheads="1"/>
            </p:cNvSpPr>
            <p:nvPr/>
          </p:nvSpPr>
          <p:spPr bwMode="auto">
            <a:xfrm>
              <a:off x="6083301" y="773419"/>
              <a:ext cx="1448072" cy="440741"/>
            </a:xfrm>
            <a:prstGeom prst="rect">
              <a:avLst/>
            </a:prstGeom>
            <a:noFill/>
            <a:ln w="9525">
              <a:noFill/>
              <a:miter lim="800000"/>
              <a:headEnd/>
              <a:tailEnd/>
            </a:ln>
          </p:spPr>
          <p:txBody>
            <a:bodyPr wrap="none">
              <a:spAutoFit/>
            </a:bodyPr>
            <a:lstStyle/>
            <a:p>
              <a:r>
                <a:rPr lang="fr-CA" sz="1600" dirty="0">
                  <a:latin typeface="Calibri" pitchFamily="34" charset="0"/>
                </a:rPr>
                <a:t>Muqueuse</a:t>
              </a:r>
            </a:p>
          </p:txBody>
        </p:sp>
        <p:sp>
          <p:nvSpPr>
            <p:cNvPr id="12" name="Text Box 66"/>
            <p:cNvSpPr txBox="1">
              <a:spLocks noChangeArrowheads="1"/>
            </p:cNvSpPr>
            <p:nvPr/>
          </p:nvSpPr>
          <p:spPr bwMode="auto">
            <a:xfrm>
              <a:off x="6070600" y="2908606"/>
              <a:ext cx="2044413" cy="440741"/>
            </a:xfrm>
            <a:prstGeom prst="rect">
              <a:avLst/>
            </a:prstGeom>
            <a:noFill/>
            <a:ln w="9525">
              <a:noFill/>
              <a:miter lim="800000"/>
              <a:headEnd/>
              <a:tailEnd/>
            </a:ln>
          </p:spPr>
          <p:txBody>
            <a:bodyPr wrap="none">
              <a:spAutoFit/>
            </a:bodyPr>
            <a:lstStyle/>
            <a:p>
              <a:r>
                <a:rPr lang="fr-CA" sz="1600">
                  <a:latin typeface="Calibri" pitchFamily="34" charset="0"/>
                </a:rPr>
                <a:t>Sous-muqueuse</a:t>
              </a:r>
            </a:p>
          </p:txBody>
        </p:sp>
        <p:sp>
          <p:nvSpPr>
            <p:cNvPr id="13" name="Text Box 67"/>
            <p:cNvSpPr txBox="1">
              <a:spLocks noChangeArrowheads="1"/>
            </p:cNvSpPr>
            <p:nvPr/>
          </p:nvSpPr>
          <p:spPr bwMode="auto">
            <a:xfrm>
              <a:off x="6080125" y="4302431"/>
              <a:ext cx="1965850" cy="440741"/>
            </a:xfrm>
            <a:prstGeom prst="rect">
              <a:avLst/>
            </a:prstGeom>
            <a:noFill/>
            <a:ln w="9525">
              <a:noFill/>
              <a:miter lim="800000"/>
              <a:headEnd/>
              <a:tailEnd/>
            </a:ln>
          </p:spPr>
          <p:txBody>
            <a:bodyPr wrap="none">
              <a:spAutoFit/>
            </a:bodyPr>
            <a:lstStyle/>
            <a:p>
              <a:r>
                <a:rPr lang="fr-CA" sz="1600">
                  <a:latin typeface="Calibri" pitchFamily="34" charset="0"/>
                </a:rPr>
                <a:t>Cartilage hyalin</a:t>
              </a:r>
            </a:p>
          </p:txBody>
        </p:sp>
        <p:sp>
          <p:nvSpPr>
            <p:cNvPr id="14" name="Text Box 68"/>
            <p:cNvSpPr txBox="1">
              <a:spLocks noChangeArrowheads="1"/>
            </p:cNvSpPr>
            <p:nvPr/>
          </p:nvSpPr>
          <p:spPr bwMode="auto">
            <a:xfrm>
              <a:off x="6076951" y="4843769"/>
              <a:ext cx="1367177" cy="440741"/>
            </a:xfrm>
            <a:prstGeom prst="rect">
              <a:avLst/>
            </a:prstGeom>
            <a:noFill/>
            <a:ln w="9525">
              <a:noFill/>
              <a:miter lim="800000"/>
              <a:headEnd/>
              <a:tailEnd/>
            </a:ln>
          </p:spPr>
          <p:txBody>
            <a:bodyPr wrap="none">
              <a:spAutoFit/>
            </a:bodyPr>
            <a:lstStyle/>
            <a:p>
              <a:r>
                <a:rPr lang="fr-CA" sz="1600">
                  <a:latin typeface="Calibri" pitchFamily="34" charset="0"/>
                </a:rPr>
                <a:t>Adventice</a:t>
              </a:r>
            </a:p>
          </p:txBody>
        </p:sp>
        <p:sp>
          <p:nvSpPr>
            <p:cNvPr id="15" name="Text Box 69"/>
            <p:cNvSpPr txBox="1">
              <a:spLocks noChangeArrowheads="1"/>
            </p:cNvSpPr>
            <p:nvPr/>
          </p:nvSpPr>
          <p:spPr bwMode="auto">
            <a:xfrm>
              <a:off x="6369050" y="3368982"/>
              <a:ext cx="3451958" cy="729226"/>
            </a:xfrm>
            <a:prstGeom prst="rect">
              <a:avLst/>
            </a:prstGeom>
            <a:noFill/>
            <a:ln w="9525">
              <a:noFill/>
              <a:miter lim="800000"/>
              <a:headEnd/>
              <a:tailEnd/>
            </a:ln>
          </p:spPr>
          <p:txBody>
            <a:bodyPr wrap="square">
              <a:spAutoFit/>
            </a:bodyPr>
            <a:lstStyle/>
            <a:p>
              <a:pPr>
                <a:lnSpc>
                  <a:spcPct val="95000"/>
                </a:lnSpc>
                <a:buFont typeface="Times" pitchFamily="28" charset="0"/>
                <a:buNone/>
              </a:pPr>
              <a:r>
                <a:rPr lang="fr-CA" sz="1600" dirty="0">
                  <a:latin typeface="Calibri" pitchFamily="34" charset="0"/>
                </a:rPr>
                <a:t>Glande </a:t>
              </a:r>
              <a:r>
                <a:rPr lang="fr-CA" sz="1600" dirty="0" err="1">
                  <a:latin typeface="Calibri" pitchFamily="34" charset="0"/>
                </a:rPr>
                <a:t>séromuqueuse</a:t>
              </a:r>
              <a:r>
                <a:rPr lang="fr-CA" sz="1600" dirty="0">
                  <a:latin typeface="Calibri" pitchFamily="34" charset="0"/>
                </a:rPr>
                <a:t> dans la sous-muqueuse</a:t>
              </a:r>
            </a:p>
          </p:txBody>
        </p:sp>
        <p:sp>
          <p:nvSpPr>
            <p:cNvPr id="16" name="Text Box 70"/>
            <p:cNvSpPr txBox="1">
              <a:spLocks noChangeArrowheads="1"/>
            </p:cNvSpPr>
            <p:nvPr/>
          </p:nvSpPr>
          <p:spPr bwMode="auto">
            <a:xfrm>
              <a:off x="3015274" y="5466843"/>
              <a:ext cx="2706075" cy="440741"/>
            </a:xfrm>
            <a:prstGeom prst="rect">
              <a:avLst/>
            </a:prstGeom>
            <a:noFill/>
            <a:ln w="9525">
              <a:noFill/>
              <a:miter lim="800000"/>
              <a:headEnd/>
              <a:tailEnd/>
            </a:ln>
          </p:spPr>
          <p:txBody>
            <a:bodyPr wrap="square">
              <a:spAutoFit/>
            </a:bodyPr>
            <a:lstStyle/>
            <a:p>
              <a:r>
                <a:rPr lang="fr-CA" sz="1600" i="1" dirty="0">
                  <a:latin typeface="Arial" pitchFamily="34" charset="0"/>
                </a:rPr>
                <a:t>Face antérieure</a:t>
              </a:r>
            </a:p>
          </p:txBody>
        </p:sp>
        <p:sp>
          <p:nvSpPr>
            <p:cNvPr id="17" name="Freeform 72"/>
            <p:cNvSpPr>
              <a:spLocks/>
            </p:cNvSpPr>
            <p:nvPr/>
          </p:nvSpPr>
          <p:spPr bwMode="auto">
            <a:xfrm>
              <a:off x="1835150" y="1866900"/>
              <a:ext cx="1282700" cy="1136650"/>
            </a:xfrm>
            <a:custGeom>
              <a:avLst/>
              <a:gdLst>
                <a:gd name="T0" fmla="*/ 0 w 808"/>
                <a:gd name="T1" fmla="*/ 2147483647 h 716"/>
                <a:gd name="T2" fmla="*/ 2147483647 w 808"/>
                <a:gd name="T3" fmla="*/ 2147483647 h 716"/>
                <a:gd name="T4" fmla="*/ 2147483647 w 808"/>
                <a:gd name="T5" fmla="*/ 0 h 716"/>
                <a:gd name="T6" fmla="*/ 0 60000 65536"/>
                <a:gd name="T7" fmla="*/ 0 60000 65536"/>
                <a:gd name="T8" fmla="*/ 0 60000 65536"/>
                <a:gd name="T9" fmla="*/ 0 w 808"/>
                <a:gd name="T10" fmla="*/ 0 h 716"/>
                <a:gd name="T11" fmla="*/ 808 w 808"/>
                <a:gd name="T12" fmla="*/ 716 h 716"/>
              </a:gdLst>
              <a:ahLst/>
              <a:cxnLst>
                <a:cxn ang="T6">
                  <a:pos x="T0" y="T1"/>
                </a:cxn>
                <a:cxn ang="T7">
                  <a:pos x="T2" y="T3"/>
                </a:cxn>
                <a:cxn ang="T8">
                  <a:pos x="T4" y="T5"/>
                </a:cxn>
              </a:cxnLst>
              <a:rect l="T9" t="T10" r="T11" b="T12"/>
              <a:pathLst>
                <a:path w="808" h="716">
                  <a:moveTo>
                    <a:pt x="0" y="716"/>
                  </a:moveTo>
                  <a:lnTo>
                    <a:pt x="144" y="716"/>
                  </a:lnTo>
                  <a:lnTo>
                    <a:pt x="808" y="0"/>
                  </a:lnTo>
                </a:path>
              </a:pathLst>
            </a:custGeom>
            <a:noFill/>
            <a:ln w="19050">
              <a:solidFill>
                <a:schemeClr val="tx1"/>
              </a:solidFill>
              <a:round/>
              <a:headEnd type="none" w="med" len="med"/>
              <a:tailEnd type="none" w="med" len="med"/>
            </a:ln>
          </p:spPr>
          <p:txBody>
            <a:bodyPr wrap="none" anchor="ctr"/>
            <a:lstStyle/>
            <a:p>
              <a:endParaRPr lang="fr-CA"/>
            </a:p>
          </p:txBody>
        </p:sp>
        <p:sp>
          <p:nvSpPr>
            <p:cNvPr id="18" name="Freeform 73"/>
            <p:cNvSpPr>
              <a:spLocks/>
            </p:cNvSpPr>
            <p:nvPr/>
          </p:nvSpPr>
          <p:spPr bwMode="auto">
            <a:xfrm>
              <a:off x="1917700" y="2387600"/>
              <a:ext cx="1778000" cy="1212850"/>
            </a:xfrm>
            <a:custGeom>
              <a:avLst/>
              <a:gdLst>
                <a:gd name="T0" fmla="*/ 0 w 1120"/>
                <a:gd name="T1" fmla="*/ 2147483647 h 764"/>
                <a:gd name="T2" fmla="*/ 2147483647 w 1120"/>
                <a:gd name="T3" fmla="*/ 2147483647 h 764"/>
                <a:gd name="T4" fmla="*/ 2147483647 w 1120"/>
                <a:gd name="T5" fmla="*/ 0 h 764"/>
                <a:gd name="T6" fmla="*/ 0 60000 65536"/>
                <a:gd name="T7" fmla="*/ 0 60000 65536"/>
                <a:gd name="T8" fmla="*/ 0 60000 65536"/>
                <a:gd name="T9" fmla="*/ 0 w 1120"/>
                <a:gd name="T10" fmla="*/ 0 h 764"/>
                <a:gd name="T11" fmla="*/ 1120 w 1120"/>
                <a:gd name="T12" fmla="*/ 764 h 764"/>
              </a:gdLst>
              <a:ahLst/>
              <a:cxnLst>
                <a:cxn ang="T6">
                  <a:pos x="T0" y="T1"/>
                </a:cxn>
                <a:cxn ang="T7">
                  <a:pos x="T2" y="T3"/>
                </a:cxn>
                <a:cxn ang="T8">
                  <a:pos x="T4" y="T5"/>
                </a:cxn>
              </a:cxnLst>
              <a:rect l="T9" t="T10" r="T11" b="T12"/>
              <a:pathLst>
                <a:path w="1120" h="764">
                  <a:moveTo>
                    <a:pt x="0" y="764"/>
                  </a:moveTo>
                  <a:lnTo>
                    <a:pt x="100" y="760"/>
                  </a:lnTo>
                  <a:lnTo>
                    <a:pt x="1120" y="0"/>
                  </a:lnTo>
                </a:path>
              </a:pathLst>
            </a:custGeom>
            <a:noFill/>
            <a:ln w="19050">
              <a:solidFill>
                <a:schemeClr val="tx1"/>
              </a:solidFill>
              <a:round/>
              <a:headEnd type="none" w="med" len="med"/>
              <a:tailEnd type="none" w="med" len="med"/>
            </a:ln>
          </p:spPr>
          <p:txBody>
            <a:bodyPr wrap="none" anchor="ctr"/>
            <a:lstStyle/>
            <a:p>
              <a:endParaRPr lang="fr-CA"/>
            </a:p>
          </p:txBody>
        </p:sp>
        <p:sp>
          <p:nvSpPr>
            <p:cNvPr id="19" name="Freeform 74"/>
            <p:cNvSpPr>
              <a:spLocks/>
            </p:cNvSpPr>
            <p:nvPr/>
          </p:nvSpPr>
          <p:spPr bwMode="auto">
            <a:xfrm>
              <a:off x="5156200" y="1022350"/>
              <a:ext cx="965200" cy="1708150"/>
            </a:xfrm>
            <a:custGeom>
              <a:avLst/>
              <a:gdLst>
                <a:gd name="T0" fmla="*/ 2147483647 w 608"/>
                <a:gd name="T1" fmla="*/ 0 h 1076"/>
                <a:gd name="T2" fmla="*/ 2147483647 w 608"/>
                <a:gd name="T3" fmla="*/ 0 h 1076"/>
                <a:gd name="T4" fmla="*/ 0 w 608"/>
                <a:gd name="T5" fmla="*/ 2147483647 h 1076"/>
                <a:gd name="T6" fmla="*/ 0 60000 65536"/>
                <a:gd name="T7" fmla="*/ 0 60000 65536"/>
                <a:gd name="T8" fmla="*/ 0 60000 65536"/>
                <a:gd name="T9" fmla="*/ 0 w 608"/>
                <a:gd name="T10" fmla="*/ 0 h 1076"/>
                <a:gd name="T11" fmla="*/ 608 w 608"/>
                <a:gd name="T12" fmla="*/ 1076 h 1076"/>
              </a:gdLst>
              <a:ahLst/>
              <a:cxnLst>
                <a:cxn ang="T6">
                  <a:pos x="T0" y="T1"/>
                </a:cxn>
                <a:cxn ang="T7">
                  <a:pos x="T2" y="T3"/>
                </a:cxn>
                <a:cxn ang="T8">
                  <a:pos x="T4" y="T5"/>
                </a:cxn>
              </a:cxnLst>
              <a:rect l="T9" t="T10" r="T11" b="T12"/>
              <a:pathLst>
                <a:path w="608" h="1076">
                  <a:moveTo>
                    <a:pt x="608" y="0"/>
                  </a:moveTo>
                  <a:lnTo>
                    <a:pt x="536" y="0"/>
                  </a:lnTo>
                  <a:lnTo>
                    <a:pt x="0" y="1076"/>
                  </a:lnTo>
                </a:path>
              </a:pathLst>
            </a:custGeom>
            <a:noFill/>
            <a:ln w="19050">
              <a:solidFill>
                <a:schemeClr val="tx1"/>
              </a:solidFill>
              <a:round/>
              <a:headEnd type="none" w="med" len="med"/>
              <a:tailEnd type="none" w="med" len="med"/>
            </a:ln>
          </p:spPr>
          <p:txBody>
            <a:bodyPr wrap="none" anchor="ctr"/>
            <a:lstStyle/>
            <a:p>
              <a:endParaRPr lang="fr-CA"/>
            </a:p>
          </p:txBody>
        </p:sp>
        <p:sp>
          <p:nvSpPr>
            <p:cNvPr id="20" name="AutoShape 75"/>
            <p:cNvSpPr>
              <a:spLocks/>
            </p:cNvSpPr>
            <p:nvPr/>
          </p:nvSpPr>
          <p:spPr bwMode="auto">
            <a:xfrm rot="5400000">
              <a:off x="5451475" y="3676650"/>
              <a:ext cx="79375" cy="130175"/>
            </a:xfrm>
            <a:prstGeom prst="leftBracket">
              <a:avLst>
                <a:gd name="adj" fmla="val 0"/>
              </a:avLst>
            </a:prstGeom>
            <a:noFill/>
            <a:ln w="19050">
              <a:solidFill>
                <a:schemeClr val="tx1"/>
              </a:solidFill>
              <a:round/>
              <a:headEnd/>
              <a:tailEnd/>
            </a:ln>
          </p:spPr>
          <p:txBody>
            <a:bodyPr wrap="none" anchor="ctr"/>
            <a:lstStyle/>
            <a:p>
              <a:endParaRPr lang="fr-CA"/>
            </a:p>
          </p:txBody>
        </p:sp>
        <p:sp>
          <p:nvSpPr>
            <p:cNvPr id="21" name="Freeform 76"/>
            <p:cNvSpPr>
              <a:spLocks/>
            </p:cNvSpPr>
            <p:nvPr/>
          </p:nvSpPr>
          <p:spPr bwMode="auto">
            <a:xfrm>
              <a:off x="5495925" y="3609975"/>
              <a:ext cx="927100" cy="333375"/>
            </a:xfrm>
            <a:custGeom>
              <a:avLst/>
              <a:gdLst>
                <a:gd name="T0" fmla="*/ 2147483647 w 584"/>
                <a:gd name="T1" fmla="*/ 2147483647 h 210"/>
                <a:gd name="T2" fmla="*/ 2147483647 w 584"/>
                <a:gd name="T3" fmla="*/ 0 h 210"/>
                <a:gd name="T4" fmla="*/ 0 w 584"/>
                <a:gd name="T5" fmla="*/ 2147483647 h 210"/>
                <a:gd name="T6" fmla="*/ 0 60000 65536"/>
                <a:gd name="T7" fmla="*/ 0 60000 65536"/>
                <a:gd name="T8" fmla="*/ 0 60000 65536"/>
                <a:gd name="T9" fmla="*/ 0 w 584"/>
                <a:gd name="T10" fmla="*/ 0 h 210"/>
                <a:gd name="T11" fmla="*/ 584 w 584"/>
                <a:gd name="T12" fmla="*/ 210 h 210"/>
              </a:gdLst>
              <a:ahLst/>
              <a:cxnLst>
                <a:cxn ang="T6">
                  <a:pos x="T0" y="T1"/>
                </a:cxn>
                <a:cxn ang="T7">
                  <a:pos x="T2" y="T3"/>
                </a:cxn>
                <a:cxn ang="T8">
                  <a:pos x="T4" y="T5"/>
                </a:cxn>
              </a:cxnLst>
              <a:rect l="T9" t="T10" r="T11" b="T12"/>
              <a:pathLst>
                <a:path w="584" h="210">
                  <a:moveTo>
                    <a:pt x="584" y="2"/>
                  </a:moveTo>
                  <a:lnTo>
                    <a:pt x="498" y="0"/>
                  </a:lnTo>
                  <a:lnTo>
                    <a:pt x="0" y="210"/>
                  </a:lnTo>
                </a:path>
              </a:pathLst>
            </a:custGeom>
            <a:noFill/>
            <a:ln w="19050">
              <a:solidFill>
                <a:schemeClr val="tx1"/>
              </a:solidFill>
              <a:round/>
              <a:headEnd type="none" w="med" len="med"/>
              <a:tailEnd type="none" w="med" len="med"/>
            </a:ln>
          </p:spPr>
          <p:txBody>
            <a:bodyPr wrap="none" anchor="ctr"/>
            <a:lstStyle/>
            <a:p>
              <a:endParaRPr lang="fr-CA"/>
            </a:p>
          </p:txBody>
        </p:sp>
        <p:sp>
          <p:nvSpPr>
            <p:cNvPr id="22" name="Freeform 77"/>
            <p:cNvSpPr>
              <a:spLocks/>
            </p:cNvSpPr>
            <p:nvPr/>
          </p:nvSpPr>
          <p:spPr bwMode="auto">
            <a:xfrm>
              <a:off x="5489575" y="3159125"/>
              <a:ext cx="644525" cy="542925"/>
            </a:xfrm>
            <a:custGeom>
              <a:avLst/>
              <a:gdLst>
                <a:gd name="T0" fmla="*/ 0 w 406"/>
                <a:gd name="T1" fmla="*/ 2147483647 h 342"/>
                <a:gd name="T2" fmla="*/ 2147483647 w 406"/>
                <a:gd name="T3" fmla="*/ 0 h 342"/>
                <a:gd name="T4" fmla="*/ 2147483647 w 406"/>
                <a:gd name="T5" fmla="*/ 2147483647 h 342"/>
                <a:gd name="T6" fmla="*/ 0 60000 65536"/>
                <a:gd name="T7" fmla="*/ 0 60000 65536"/>
                <a:gd name="T8" fmla="*/ 0 60000 65536"/>
                <a:gd name="T9" fmla="*/ 0 w 406"/>
                <a:gd name="T10" fmla="*/ 0 h 342"/>
                <a:gd name="T11" fmla="*/ 406 w 406"/>
                <a:gd name="T12" fmla="*/ 342 h 342"/>
              </a:gdLst>
              <a:ahLst/>
              <a:cxnLst>
                <a:cxn ang="T6">
                  <a:pos x="T0" y="T1"/>
                </a:cxn>
                <a:cxn ang="T7">
                  <a:pos x="T2" y="T3"/>
                </a:cxn>
                <a:cxn ang="T8">
                  <a:pos x="T4" y="T5"/>
                </a:cxn>
              </a:cxnLst>
              <a:rect l="T9" t="T10" r="T11" b="T12"/>
              <a:pathLst>
                <a:path w="406" h="342">
                  <a:moveTo>
                    <a:pt x="0" y="342"/>
                  </a:moveTo>
                  <a:lnTo>
                    <a:pt x="280" y="0"/>
                  </a:lnTo>
                  <a:lnTo>
                    <a:pt x="406" y="2"/>
                  </a:lnTo>
                </a:path>
              </a:pathLst>
            </a:custGeom>
            <a:noFill/>
            <a:ln w="19050">
              <a:solidFill>
                <a:schemeClr val="tx1"/>
              </a:solidFill>
              <a:round/>
              <a:headEnd type="none" w="med" len="med"/>
              <a:tailEnd type="none" w="med" len="med"/>
            </a:ln>
          </p:spPr>
          <p:txBody>
            <a:bodyPr wrap="none" anchor="ctr"/>
            <a:lstStyle/>
            <a:p>
              <a:endParaRPr lang="fr-CA"/>
            </a:p>
          </p:txBody>
        </p:sp>
        <p:sp>
          <p:nvSpPr>
            <p:cNvPr id="23" name="Line 78"/>
            <p:cNvSpPr>
              <a:spLocks noChangeShapeType="1"/>
            </p:cNvSpPr>
            <p:nvPr/>
          </p:nvSpPr>
          <p:spPr bwMode="auto">
            <a:xfrm>
              <a:off x="5505450" y="4537075"/>
              <a:ext cx="606425" cy="0"/>
            </a:xfrm>
            <a:prstGeom prst="line">
              <a:avLst/>
            </a:prstGeom>
            <a:noFill/>
            <a:ln w="19050">
              <a:solidFill>
                <a:schemeClr val="tx1"/>
              </a:solidFill>
              <a:round/>
              <a:headEnd/>
              <a:tailEnd/>
            </a:ln>
          </p:spPr>
          <p:txBody>
            <a:bodyPr wrap="none" anchor="ctr"/>
            <a:lstStyle/>
            <a:p>
              <a:endParaRPr lang="fr-CA"/>
            </a:p>
          </p:txBody>
        </p:sp>
        <p:sp>
          <p:nvSpPr>
            <p:cNvPr id="24" name="Freeform 79"/>
            <p:cNvSpPr>
              <a:spLocks/>
            </p:cNvSpPr>
            <p:nvPr/>
          </p:nvSpPr>
          <p:spPr bwMode="auto">
            <a:xfrm>
              <a:off x="5359400" y="4892675"/>
              <a:ext cx="765175" cy="193675"/>
            </a:xfrm>
            <a:custGeom>
              <a:avLst/>
              <a:gdLst>
                <a:gd name="T0" fmla="*/ 0 w 482"/>
                <a:gd name="T1" fmla="*/ 0 h 122"/>
                <a:gd name="T2" fmla="*/ 2147483647 w 482"/>
                <a:gd name="T3" fmla="*/ 2147483647 h 122"/>
                <a:gd name="T4" fmla="*/ 2147483647 w 482"/>
                <a:gd name="T5" fmla="*/ 2147483647 h 122"/>
                <a:gd name="T6" fmla="*/ 0 60000 65536"/>
                <a:gd name="T7" fmla="*/ 0 60000 65536"/>
                <a:gd name="T8" fmla="*/ 0 60000 65536"/>
                <a:gd name="T9" fmla="*/ 0 w 482"/>
                <a:gd name="T10" fmla="*/ 0 h 122"/>
                <a:gd name="T11" fmla="*/ 482 w 482"/>
                <a:gd name="T12" fmla="*/ 122 h 122"/>
              </a:gdLst>
              <a:ahLst/>
              <a:cxnLst>
                <a:cxn ang="T6">
                  <a:pos x="T0" y="T1"/>
                </a:cxn>
                <a:cxn ang="T7">
                  <a:pos x="T2" y="T3"/>
                </a:cxn>
                <a:cxn ang="T8">
                  <a:pos x="T4" y="T5"/>
                </a:cxn>
              </a:cxnLst>
              <a:rect l="T9" t="T10" r="T11" b="T12"/>
              <a:pathLst>
                <a:path w="482" h="122">
                  <a:moveTo>
                    <a:pt x="0" y="0"/>
                  </a:moveTo>
                  <a:lnTo>
                    <a:pt x="314" y="122"/>
                  </a:lnTo>
                  <a:lnTo>
                    <a:pt x="482" y="122"/>
                  </a:lnTo>
                </a:path>
              </a:pathLst>
            </a:custGeom>
            <a:noFill/>
            <a:ln w="19050">
              <a:solidFill>
                <a:schemeClr val="tx1"/>
              </a:solidFill>
              <a:round/>
              <a:headEnd type="none" w="med" len="med"/>
              <a:tailEnd type="none" w="med" len="med"/>
            </a:ln>
          </p:spPr>
          <p:txBody>
            <a:bodyPr wrap="none" anchor="ctr"/>
            <a:lstStyle/>
            <a:p>
              <a:endParaRPr lang="fr-CA"/>
            </a:p>
          </p:txBody>
        </p:sp>
        <p:sp>
          <p:nvSpPr>
            <p:cNvPr id="25" name="Rectangle 23"/>
            <p:cNvSpPr>
              <a:spLocks noChangeArrowheads="1"/>
            </p:cNvSpPr>
            <p:nvPr/>
          </p:nvSpPr>
          <p:spPr bwMode="auto">
            <a:xfrm>
              <a:off x="2286000" y="5791200"/>
              <a:ext cx="381000" cy="381000"/>
            </a:xfrm>
            <a:prstGeom prst="rect">
              <a:avLst/>
            </a:prstGeom>
            <a:solidFill>
              <a:schemeClr val="bg1"/>
            </a:solidFill>
            <a:ln w="9525" algn="ctr">
              <a:solidFill>
                <a:schemeClr val="bg1"/>
              </a:solidFill>
              <a:round/>
              <a:headEnd/>
              <a:tailEnd/>
            </a:ln>
          </p:spPr>
          <p:txBody>
            <a:bodyPr/>
            <a:lstStyle/>
            <a:p>
              <a:endParaRPr lang="fr-CA"/>
            </a:p>
          </p:txBody>
        </p:sp>
      </p:grpSp>
      <p:sp>
        <p:nvSpPr>
          <p:cNvPr id="82948" name="Text Box 4"/>
          <p:cNvSpPr txBox="1">
            <a:spLocks noChangeArrowheads="1"/>
          </p:cNvSpPr>
          <p:nvPr/>
        </p:nvSpPr>
        <p:spPr bwMode="auto">
          <a:xfrm>
            <a:off x="398644" y="5927841"/>
            <a:ext cx="1059980"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22.8a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F2B2E83-E20D-49FF-8732-71A44CF8C128}"/>
              </a:ext>
            </a:extLst>
          </p:cNvPr>
          <p:cNvPicPr>
            <a:picLocks noChangeAspect="1"/>
          </p:cNvPicPr>
          <p:nvPr/>
        </p:nvPicPr>
        <p:blipFill rotWithShape="1">
          <a:blip r:embed="rId2">
            <a:extLst>
              <a:ext uri="{28A0092B-C50C-407E-A947-70E740481C1C}">
                <a14:useLocalDpi xmlns:a14="http://schemas.microsoft.com/office/drawing/2010/main" val="0"/>
              </a:ext>
            </a:extLst>
          </a:blip>
          <a:srcRect b="20006"/>
          <a:stretch/>
        </p:blipFill>
        <p:spPr>
          <a:xfrm>
            <a:off x="3851903" y="1009248"/>
            <a:ext cx="5148405" cy="3071129"/>
          </a:xfrm>
          <a:prstGeom prst="rect">
            <a:avLst/>
          </a:prstGeom>
        </p:spPr>
      </p:pic>
      <p:sp>
        <p:nvSpPr>
          <p:cNvPr id="83970" name="Text Box 2"/>
          <p:cNvSpPr txBox="1">
            <a:spLocks noChangeArrowheads="1"/>
          </p:cNvSpPr>
          <p:nvPr/>
        </p:nvSpPr>
        <p:spPr bwMode="auto">
          <a:xfrm>
            <a:off x="462061" y="4412046"/>
            <a:ext cx="8593259" cy="1554272"/>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522288" indent="-342900">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eaLnBrk="0" hangingPunct="0">
              <a:spcBef>
                <a:spcPct val="10000"/>
              </a:spcBef>
            </a:pPr>
            <a:r>
              <a:rPr lang="fr-CA" sz="1600" u="sng" dirty="0"/>
              <a:t>Changements dans la composition des parois le long de l’arbre bronchique</a:t>
            </a:r>
            <a:r>
              <a:rPr lang="fr-CA" sz="1600" dirty="0"/>
              <a:t> :</a:t>
            </a:r>
          </a:p>
          <a:p>
            <a:pPr marL="268288" lvl="1" indent="-268288" eaLnBrk="0" hangingPunct="0">
              <a:spcBef>
                <a:spcPts val="600"/>
              </a:spcBef>
              <a:buFontTx/>
              <a:buAutoNum type="alphaLcParenR"/>
            </a:pPr>
            <a:r>
              <a:rPr lang="fr-CA" sz="1600" b="1" dirty="0"/>
              <a:t>Cartilage :</a:t>
            </a:r>
            <a:r>
              <a:rPr lang="fr-CA" sz="1600" dirty="0"/>
              <a:t> anneaux </a:t>
            </a:r>
            <a:r>
              <a:rPr lang="fr-CA" sz="1600" dirty="0">
                <a:sym typeface="Symbol" pitchFamily="18" charset="2"/>
              </a:rPr>
              <a:t></a:t>
            </a:r>
            <a:r>
              <a:rPr lang="fr-CA" sz="1600" dirty="0"/>
              <a:t> plaques </a:t>
            </a:r>
            <a:r>
              <a:rPr lang="fr-CA" sz="1600" dirty="0">
                <a:sym typeface="Symbol" pitchFamily="18" charset="2"/>
              </a:rPr>
              <a:t>  </a:t>
            </a:r>
            <a:r>
              <a:rPr lang="fr-CA" sz="1600" dirty="0"/>
              <a:t>absence complète dans les bronchioles</a:t>
            </a:r>
          </a:p>
          <a:p>
            <a:pPr marL="268288" lvl="1" indent="-268288" eaLnBrk="0" hangingPunct="0">
              <a:spcBef>
                <a:spcPts val="600"/>
              </a:spcBef>
              <a:buFontTx/>
              <a:buAutoNum type="alphaLcParenR"/>
            </a:pPr>
            <a:r>
              <a:rPr lang="fr-CA" sz="1600" b="1" dirty="0"/>
              <a:t>Épithélium :</a:t>
            </a:r>
            <a:r>
              <a:rPr lang="fr-CA" sz="1600" dirty="0"/>
              <a:t> pseudostratifié prismatique </a:t>
            </a:r>
            <a:r>
              <a:rPr lang="fr-CA" sz="1600" dirty="0">
                <a:sym typeface="Symbol" pitchFamily="18" charset="2"/>
              </a:rPr>
              <a:t></a:t>
            </a:r>
            <a:r>
              <a:rPr lang="fr-CA" sz="1600" dirty="0"/>
              <a:t> prismatique  </a:t>
            </a:r>
            <a:r>
              <a:rPr lang="fr-CA" sz="1600" dirty="0">
                <a:sym typeface="Symbol" pitchFamily="18" charset="2"/>
              </a:rPr>
              <a:t> </a:t>
            </a:r>
            <a:r>
              <a:rPr lang="fr-CA" sz="1600" dirty="0"/>
              <a:t>cubo</a:t>
            </a:r>
            <a:r>
              <a:rPr lang="fr-CA" sz="1600" dirty="0">
                <a:cs typeface="Arial" charset="0"/>
              </a:rPr>
              <a:t>ïde</a:t>
            </a:r>
            <a:r>
              <a:rPr lang="fr-CA" sz="1600" dirty="0"/>
              <a:t> dans les bronchioles ; absence de mucus et de cellules ciliées dans les bronchioles.</a:t>
            </a:r>
          </a:p>
          <a:p>
            <a:pPr marL="268288" lvl="1" indent="-268288" eaLnBrk="0" hangingPunct="0">
              <a:spcBef>
                <a:spcPts val="600"/>
              </a:spcBef>
              <a:buFontTx/>
              <a:buAutoNum type="alphaLcParenR"/>
            </a:pPr>
            <a:r>
              <a:rPr lang="fr-CA" sz="1600" b="1" dirty="0"/>
              <a:t>Muscle lisse :</a:t>
            </a:r>
            <a:r>
              <a:rPr lang="fr-CA" sz="1600" dirty="0"/>
              <a:t>  proportion relative augmente dans les plus petits conduits</a:t>
            </a:r>
          </a:p>
        </p:txBody>
      </p:sp>
      <p:sp>
        <p:nvSpPr>
          <p:cNvPr id="83972" name="Text Box 4"/>
          <p:cNvSpPr txBox="1">
            <a:spLocks noChangeArrowheads="1"/>
          </p:cNvSpPr>
          <p:nvPr/>
        </p:nvSpPr>
        <p:spPr bwMode="auto">
          <a:xfrm>
            <a:off x="199456" y="192667"/>
            <a:ext cx="8042884" cy="9387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CC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63023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85750" indent="-285750" eaLnBrk="0" hangingPunct="0">
              <a:spcBef>
                <a:spcPts val="600"/>
              </a:spcBef>
              <a:buSzPct val="75000"/>
              <a:buFont typeface="Wingdings" panose="05000000000000000000" pitchFamily="2" charset="2"/>
              <a:buChar char="q"/>
            </a:pPr>
            <a:r>
              <a:rPr lang="fr-CA" sz="1800" b="1" dirty="0"/>
              <a:t>L’arbre bronchique</a:t>
            </a:r>
            <a:endParaRPr lang="fr-CA" sz="1800" dirty="0"/>
          </a:p>
          <a:p>
            <a:pPr marL="271462" lvl="1" indent="0" eaLnBrk="0" hangingPunct="0">
              <a:spcBef>
                <a:spcPts val="600"/>
              </a:spcBef>
            </a:pPr>
            <a:r>
              <a:rPr lang="fr-CA" sz="1600" dirty="0"/>
              <a:t>La trachée se divise pour former les deux </a:t>
            </a:r>
            <a:r>
              <a:rPr lang="fr-CA" sz="1600" b="1" i="1" dirty="0"/>
              <a:t>bronches principales</a:t>
            </a:r>
            <a:r>
              <a:rPr lang="fr-CA" sz="1600" dirty="0"/>
              <a:t> qui pénètrent dans les poumons.</a:t>
            </a:r>
            <a:endParaRPr lang="fr-CA" sz="1600" i="1" dirty="0"/>
          </a:p>
        </p:txBody>
      </p:sp>
      <p:sp>
        <p:nvSpPr>
          <p:cNvPr id="83973" name="Text Box 5"/>
          <p:cNvSpPr txBox="1">
            <a:spLocks noChangeArrowheads="1"/>
          </p:cNvSpPr>
          <p:nvPr/>
        </p:nvSpPr>
        <p:spPr bwMode="auto">
          <a:xfrm>
            <a:off x="8137837" y="4046935"/>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22.9</a:t>
            </a:r>
          </a:p>
        </p:txBody>
      </p:sp>
      <p:sp>
        <p:nvSpPr>
          <p:cNvPr id="26" name="Text Box 4">
            <a:extLst>
              <a:ext uri="{FF2B5EF4-FFF2-40B4-BE49-F238E27FC236}">
                <a16:creationId xmlns:a16="http://schemas.microsoft.com/office/drawing/2014/main" id="{02D41E4E-33E8-41ED-9662-55B67285EE2E}"/>
              </a:ext>
            </a:extLst>
          </p:cNvPr>
          <p:cNvSpPr txBox="1">
            <a:spLocks noChangeArrowheads="1"/>
          </p:cNvSpPr>
          <p:nvPr/>
        </p:nvSpPr>
        <p:spPr bwMode="auto">
          <a:xfrm>
            <a:off x="173332" y="1178713"/>
            <a:ext cx="4130882" cy="2385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CC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63023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71462" lvl="1" indent="0" eaLnBrk="0" hangingPunct="0">
              <a:spcBef>
                <a:spcPts val="600"/>
              </a:spcBef>
            </a:pPr>
            <a:r>
              <a:rPr lang="fr-CA" sz="1600" dirty="0"/>
              <a:t>Quelque 20 à 25 ordres de divisions :</a:t>
            </a:r>
            <a:endParaRPr lang="fr-CA" sz="1600" dirty="0">
              <a:solidFill>
                <a:srgbClr val="008000"/>
              </a:solidFill>
            </a:endParaRPr>
          </a:p>
          <a:p>
            <a:pPr marL="268288" lvl="1" indent="-90488" eaLnBrk="0" hangingPunct="0">
              <a:spcBef>
                <a:spcPts val="600"/>
              </a:spcBef>
            </a:pPr>
            <a:r>
              <a:rPr lang="fr-CA" sz="1400" i="1" dirty="0"/>
              <a:t>	</a:t>
            </a:r>
            <a:r>
              <a:rPr lang="fr-CA" sz="1400" dirty="0">
                <a:sym typeface="Symbol" pitchFamily="18" charset="2"/>
              </a:rPr>
              <a:t> </a:t>
            </a:r>
            <a:r>
              <a:rPr lang="fr-CA" sz="1400" b="1" i="1" dirty="0"/>
              <a:t>Bronches principales</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sym typeface="Symbol" pitchFamily="18" charset="2"/>
              </a:rPr>
              <a:t>Bronches lobaires </a:t>
            </a:r>
            <a:r>
              <a:rPr lang="fr-CA" sz="1400" b="1" dirty="0">
                <a:sym typeface="Symbol" pitchFamily="18" charset="2"/>
              </a:rPr>
              <a:t>(</a:t>
            </a:r>
            <a:r>
              <a:rPr lang="fr-CA" sz="1400" b="1" i="1" dirty="0"/>
              <a:t>secondaires</a:t>
            </a:r>
            <a:r>
              <a:rPr lang="fr-CA" sz="1400" b="1" dirty="0"/>
              <a:t>)</a:t>
            </a:r>
            <a:r>
              <a:rPr lang="fr-CA" sz="1400" i="1" dirty="0"/>
              <a:t> </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sym typeface="Symbol" pitchFamily="18" charset="2"/>
              </a:rPr>
              <a:t>Bronches segmentaires </a:t>
            </a:r>
            <a:r>
              <a:rPr lang="fr-CA" sz="1400" b="1" dirty="0">
                <a:sym typeface="Symbol" pitchFamily="18" charset="2"/>
              </a:rPr>
              <a:t>(</a:t>
            </a:r>
            <a:r>
              <a:rPr lang="fr-CA" sz="1400" b="1" i="1" dirty="0">
                <a:sym typeface="Symbol" pitchFamily="18" charset="2"/>
              </a:rPr>
              <a:t>tertiaires</a:t>
            </a:r>
            <a:r>
              <a:rPr lang="fr-CA" sz="1400" b="1" dirty="0">
                <a:sym typeface="Symbol" pitchFamily="18" charset="2"/>
              </a:rPr>
              <a:t>)</a:t>
            </a:r>
          </a:p>
          <a:p>
            <a:pPr marL="268288" lvl="1" indent="-90488" eaLnBrk="0" hangingPunct="0">
              <a:spcBef>
                <a:spcPts val="600"/>
              </a:spcBef>
            </a:pPr>
            <a:r>
              <a:rPr lang="fr-CA" sz="1400" i="1" dirty="0">
                <a:sym typeface="Symbol" pitchFamily="18" charset="2"/>
              </a:rPr>
              <a:t>	</a:t>
            </a:r>
            <a:r>
              <a:rPr lang="fr-CA" sz="1400" dirty="0">
                <a:sym typeface="Symbol" pitchFamily="18" charset="2"/>
              </a:rPr>
              <a:t></a:t>
            </a:r>
            <a:r>
              <a:rPr lang="fr-CA" sz="1400" i="1" dirty="0">
                <a:sym typeface="Symbol" pitchFamily="18" charset="2"/>
              </a:rPr>
              <a:t> … </a:t>
            </a:r>
            <a:endParaRPr lang="fr-CA" sz="1400" i="1" dirty="0"/>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t>Bronchioles</a:t>
            </a:r>
            <a:r>
              <a:rPr lang="fr-CA" sz="1400" i="1" dirty="0"/>
              <a:t> </a:t>
            </a:r>
            <a:r>
              <a:rPr lang="fr-CA" sz="1400" dirty="0"/>
              <a:t>(&lt; 1 mm de diamètre)</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t>Bronchioles terminales</a:t>
            </a:r>
          </a:p>
          <a:p>
            <a:pPr lvl="1" eaLnBrk="0" hangingPunct="0">
              <a:spcBef>
                <a:spcPts val="300"/>
              </a:spcBef>
            </a:pPr>
            <a:r>
              <a:rPr lang="fr-CA" sz="1400" dirty="0"/>
              <a:t>	   (&lt; 0.5 mm de diamètre)</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4025</TotalTime>
  <Words>3988</Words>
  <Application>Microsoft Office PowerPoint</Application>
  <PresentationFormat>On-screen Show (4:3)</PresentationFormat>
  <Paragraphs>403</Paragraphs>
  <Slides>33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Symbol</vt:lpstr>
      <vt:lpstr>Times</vt:lpstr>
      <vt:lpstr>Verdana</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ANP1505</dc:title>
  <dc:creator>Faculté de médecine</dc:creator>
  <cp:lastModifiedBy>Michel Désilets</cp:lastModifiedBy>
  <cp:revision>288</cp:revision>
  <cp:lastPrinted>2017-11-27T14:06:33Z</cp:lastPrinted>
  <dcterms:created xsi:type="dcterms:W3CDTF">2007-11-14T16:19:09Z</dcterms:created>
  <dcterms:modified xsi:type="dcterms:W3CDTF">2022-04-07T20:13:26Z</dcterms:modified>
</cp:coreProperties>
</file>